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13"/>
  </p:handoutMasterIdLst>
  <p:sldIdLst>
    <p:sldId id="356" r:id="rId2"/>
    <p:sldId id="403" r:id="rId3"/>
    <p:sldId id="418" r:id="rId4"/>
    <p:sldId id="402" r:id="rId5"/>
    <p:sldId id="419" r:id="rId6"/>
    <p:sldId id="420" r:id="rId7"/>
    <p:sldId id="422" r:id="rId8"/>
    <p:sldId id="425" r:id="rId9"/>
    <p:sldId id="424" r:id="rId10"/>
    <p:sldId id="404" r:id="rId11"/>
    <p:sldId id="414" r:id="rId12"/>
  </p:sldIdLst>
  <p:sldSz cx="10287000" cy="6858000" type="35mm"/>
  <p:notesSz cx="6858000" cy="92662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00"/>
    <a:srgbClr val="000000"/>
    <a:srgbClr val="C0C0C0"/>
    <a:srgbClr val="0000CC"/>
    <a:srgbClr val="66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18" y="-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92639" cy="4575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defTabSz="906912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573" y="1"/>
            <a:ext cx="2994185" cy="4575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defTabSz="906912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4685"/>
            <a:ext cx="2992639" cy="4559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defTabSz="906912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573" y="8824685"/>
            <a:ext cx="2994185" cy="4559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 defTabSz="906912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BE241BD-67D1-4B94-858F-00E85A9E0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4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14575" y="4114800"/>
            <a:ext cx="72009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27DB6B-7402-4FE1-B3D3-A7C07DD19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D40C-E566-483F-8DEE-78A154C5F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7900" y="381000"/>
            <a:ext cx="218757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4135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5C23-B84D-41C4-A414-FCE7449DC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91A95-CD90-4B63-81DA-C239A3750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3CAFB-A884-4A98-9350-686708E57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600200"/>
            <a:ext cx="42957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2957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ED5D6-0CC1-40C4-8D43-A5A63ACC6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002FD-C571-4F57-8588-FEDED1B44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BE39-9EE7-4925-8133-68AA84AE8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CE25-2203-4DC8-8182-63B49D6AE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46DD-E408-4A96-B82B-259E3E340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8966-F6BC-43F8-A2F4-2FF498078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600200"/>
            <a:ext cx="87439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945AE0-3305-49F7-A3E3-6048933B2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92" y="609600"/>
            <a:ext cx="10287000" cy="1143000"/>
          </a:xfrm>
        </p:spPr>
        <p:txBody>
          <a:bodyPr/>
          <a:lstStyle/>
          <a:p>
            <a:pPr algn="l"/>
            <a:r>
              <a:rPr lang="en-US" altLang="en-US" sz="4100" b="1" dirty="0" smtClean="0">
                <a:solidFill>
                  <a:srgbClr val="FFC000"/>
                </a:solidFill>
              </a:rPr>
              <a:t>Management &amp; Conservation Strategies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9448800" cy="48006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04900" y="2273300"/>
            <a:ext cx="7975600" cy="286232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b="1" dirty="0">
                <a:solidFill>
                  <a:srgbClr val="FFC000"/>
                </a:solidFill>
                <a:latin typeface="Arial" charset="0"/>
              </a:rPr>
              <a:t> Ecosystem Management</a:t>
            </a:r>
          </a:p>
          <a:p>
            <a:pPr>
              <a:buFontTx/>
              <a:buChar char="•"/>
            </a:pPr>
            <a:r>
              <a:rPr lang="en-US" sz="3200" dirty="0">
                <a:latin typeface="Arial" charset="0"/>
              </a:rPr>
              <a:t> Breeding Programs</a:t>
            </a:r>
          </a:p>
          <a:p>
            <a:pPr>
              <a:buFontTx/>
              <a:buChar char="•"/>
            </a:pPr>
            <a:r>
              <a:rPr lang="en-US" sz="3200" dirty="0">
                <a:latin typeface="Arial" charset="0"/>
              </a:rPr>
              <a:t> Rehabilitation &amp; Reintroduction Programs</a:t>
            </a:r>
          </a:p>
          <a:p>
            <a:pPr>
              <a:buFontTx/>
              <a:buChar char="•"/>
            </a:pPr>
            <a:r>
              <a:rPr lang="en-US" sz="3200" dirty="0">
                <a:latin typeface="Arial" charset="0"/>
              </a:rPr>
              <a:t> Community Outreach Programs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728904" y="167174"/>
            <a:ext cx="1475084" cy="40011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R. KYES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9448800" cy="48006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smtClean="0"/>
          </a:p>
        </p:txBody>
      </p:sp>
      <p:sp>
        <p:nvSpPr>
          <p:cNvPr id="12291" name="Freeform 5"/>
          <p:cNvSpPr>
            <a:spLocks/>
          </p:cNvSpPr>
          <p:nvPr/>
        </p:nvSpPr>
        <p:spPr bwMode="auto">
          <a:xfrm>
            <a:off x="1903413" y="3352800"/>
            <a:ext cx="1657350" cy="1231900"/>
          </a:xfrm>
          <a:custGeom>
            <a:avLst/>
            <a:gdLst>
              <a:gd name="T0" fmla="*/ 996950 w 1044"/>
              <a:gd name="T1" fmla="*/ 203200 h 776"/>
              <a:gd name="T2" fmla="*/ 895350 w 1044"/>
              <a:gd name="T3" fmla="*/ 114300 h 776"/>
              <a:gd name="T4" fmla="*/ 704850 w 1044"/>
              <a:gd name="T5" fmla="*/ 0 h 776"/>
              <a:gd name="T6" fmla="*/ 552450 w 1044"/>
              <a:gd name="T7" fmla="*/ 12700 h 776"/>
              <a:gd name="T8" fmla="*/ 400050 w 1044"/>
              <a:gd name="T9" fmla="*/ 50800 h 776"/>
              <a:gd name="T10" fmla="*/ 361950 w 1044"/>
              <a:gd name="T11" fmla="*/ 25400 h 776"/>
              <a:gd name="T12" fmla="*/ 311150 w 1044"/>
              <a:gd name="T13" fmla="*/ 50800 h 776"/>
              <a:gd name="T14" fmla="*/ 247650 w 1044"/>
              <a:gd name="T15" fmla="*/ 63500 h 776"/>
              <a:gd name="T16" fmla="*/ 222250 w 1044"/>
              <a:gd name="T17" fmla="*/ 101600 h 776"/>
              <a:gd name="T18" fmla="*/ 184150 w 1044"/>
              <a:gd name="T19" fmla="*/ 127000 h 776"/>
              <a:gd name="T20" fmla="*/ 158750 w 1044"/>
              <a:gd name="T21" fmla="*/ 203200 h 776"/>
              <a:gd name="T22" fmla="*/ 146050 w 1044"/>
              <a:gd name="T23" fmla="*/ 241300 h 776"/>
              <a:gd name="T24" fmla="*/ 95250 w 1044"/>
              <a:gd name="T25" fmla="*/ 571500 h 776"/>
              <a:gd name="T26" fmla="*/ 69850 w 1044"/>
              <a:gd name="T27" fmla="*/ 609600 h 776"/>
              <a:gd name="T28" fmla="*/ 31750 w 1044"/>
              <a:gd name="T29" fmla="*/ 635000 h 776"/>
              <a:gd name="T30" fmla="*/ 6350 w 1044"/>
              <a:gd name="T31" fmla="*/ 723900 h 776"/>
              <a:gd name="T32" fmla="*/ 82550 w 1044"/>
              <a:gd name="T33" fmla="*/ 1016000 h 776"/>
              <a:gd name="T34" fmla="*/ 133350 w 1044"/>
              <a:gd name="T35" fmla="*/ 1168400 h 776"/>
              <a:gd name="T36" fmla="*/ 146050 w 1044"/>
              <a:gd name="T37" fmla="*/ 1206500 h 776"/>
              <a:gd name="T38" fmla="*/ 222250 w 1044"/>
              <a:gd name="T39" fmla="*/ 1231900 h 776"/>
              <a:gd name="T40" fmla="*/ 374650 w 1044"/>
              <a:gd name="T41" fmla="*/ 1155700 h 776"/>
              <a:gd name="T42" fmla="*/ 450850 w 1044"/>
              <a:gd name="T43" fmla="*/ 1079500 h 776"/>
              <a:gd name="T44" fmla="*/ 539750 w 1044"/>
              <a:gd name="T45" fmla="*/ 977900 h 776"/>
              <a:gd name="T46" fmla="*/ 768350 w 1044"/>
              <a:gd name="T47" fmla="*/ 1066800 h 776"/>
              <a:gd name="T48" fmla="*/ 1390650 w 1044"/>
              <a:gd name="T49" fmla="*/ 1028700 h 776"/>
              <a:gd name="T50" fmla="*/ 1593850 w 1044"/>
              <a:gd name="T51" fmla="*/ 927100 h 776"/>
              <a:gd name="T52" fmla="*/ 1657350 w 1044"/>
              <a:gd name="T53" fmla="*/ 812800 h 776"/>
              <a:gd name="T54" fmla="*/ 1644650 w 1044"/>
              <a:gd name="T55" fmla="*/ 685800 h 776"/>
              <a:gd name="T56" fmla="*/ 1619250 w 1044"/>
              <a:gd name="T57" fmla="*/ 609600 h 776"/>
              <a:gd name="T58" fmla="*/ 1606550 w 1044"/>
              <a:gd name="T59" fmla="*/ 381000 h 776"/>
              <a:gd name="T60" fmla="*/ 1454150 w 1044"/>
              <a:gd name="T61" fmla="*/ 292100 h 776"/>
              <a:gd name="T62" fmla="*/ 1174750 w 1044"/>
              <a:gd name="T63" fmla="*/ 279400 h 776"/>
              <a:gd name="T64" fmla="*/ 1073150 w 1044"/>
              <a:gd name="T65" fmla="*/ 228600 h 776"/>
              <a:gd name="T66" fmla="*/ 971550 w 1044"/>
              <a:gd name="T67" fmla="*/ 215900 h 776"/>
              <a:gd name="T68" fmla="*/ 996950 w 1044"/>
              <a:gd name="T69" fmla="*/ 203200 h 7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44"/>
              <a:gd name="T106" fmla="*/ 0 h 776"/>
              <a:gd name="T107" fmla="*/ 1044 w 1044"/>
              <a:gd name="T108" fmla="*/ 776 h 7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44" h="776">
                <a:moveTo>
                  <a:pt x="628" y="128"/>
                </a:moveTo>
                <a:cubicBezTo>
                  <a:pt x="602" y="111"/>
                  <a:pt x="590" y="89"/>
                  <a:pt x="564" y="72"/>
                </a:cubicBezTo>
                <a:cubicBezTo>
                  <a:pt x="537" y="31"/>
                  <a:pt x="490" y="15"/>
                  <a:pt x="444" y="0"/>
                </a:cubicBezTo>
                <a:cubicBezTo>
                  <a:pt x="412" y="3"/>
                  <a:pt x="348" y="8"/>
                  <a:pt x="348" y="8"/>
                </a:cubicBezTo>
                <a:cubicBezTo>
                  <a:pt x="316" y="16"/>
                  <a:pt x="285" y="30"/>
                  <a:pt x="252" y="32"/>
                </a:cubicBezTo>
                <a:cubicBezTo>
                  <a:pt x="242" y="33"/>
                  <a:pt x="238" y="16"/>
                  <a:pt x="228" y="16"/>
                </a:cubicBezTo>
                <a:cubicBezTo>
                  <a:pt x="216" y="16"/>
                  <a:pt x="207" y="28"/>
                  <a:pt x="196" y="32"/>
                </a:cubicBezTo>
                <a:cubicBezTo>
                  <a:pt x="183" y="36"/>
                  <a:pt x="169" y="37"/>
                  <a:pt x="156" y="40"/>
                </a:cubicBezTo>
                <a:cubicBezTo>
                  <a:pt x="151" y="48"/>
                  <a:pt x="147" y="57"/>
                  <a:pt x="140" y="64"/>
                </a:cubicBezTo>
                <a:cubicBezTo>
                  <a:pt x="133" y="71"/>
                  <a:pt x="121" y="72"/>
                  <a:pt x="116" y="80"/>
                </a:cubicBezTo>
                <a:cubicBezTo>
                  <a:pt x="107" y="94"/>
                  <a:pt x="105" y="112"/>
                  <a:pt x="100" y="128"/>
                </a:cubicBezTo>
                <a:cubicBezTo>
                  <a:pt x="97" y="136"/>
                  <a:pt x="92" y="152"/>
                  <a:pt x="92" y="152"/>
                </a:cubicBezTo>
                <a:cubicBezTo>
                  <a:pt x="97" y="212"/>
                  <a:pt x="139" y="334"/>
                  <a:pt x="60" y="360"/>
                </a:cubicBezTo>
                <a:cubicBezTo>
                  <a:pt x="55" y="368"/>
                  <a:pt x="51" y="377"/>
                  <a:pt x="44" y="384"/>
                </a:cubicBezTo>
                <a:cubicBezTo>
                  <a:pt x="37" y="391"/>
                  <a:pt x="25" y="392"/>
                  <a:pt x="20" y="400"/>
                </a:cubicBezTo>
                <a:cubicBezTo>
                  <a:pt x="9" y="416"/>
                  <a:pt x="10" y="438"/>
                  <a:pt x="4" y="456"/>
                </a:cubicBezTo>
                <a:cubicBezTo>
                  <a:pt x="9" y="532"/>
                  <a:pt x="0" y="588"/>
                  <a:pt x="52" y="640"/>
                </a:cubicBezTo>
                <a:cubicBezTo>
                  <a:pt x="63" y="672"/>
                  <a:pt x="73" y="704"/>
                  <a:pt x="84" y="736"/>
                </a:cubicBezTo>
                <a:cubicBezTo>
                  <a:pt x="87" y="744"/>
                  <a:pt x="84" y="757"/>
                  <a:pt x="92" y="760"/>
                </a:cubicBezTo>
                <a:cubicBezTo>
                  <a:pt x="108" y="765"/>
                  <a:pt x="140" y="776"/>
                  <a:pt x="140" y="776"/>
                </a:cubicBezTo>
                <a:cubicBezTo>
                  <a:pt x="175" y="764"/>
                  <a:pt x="201" y="740"/>
                  <a:pt x="236" y="728"/>
                </a:cubicBezTo>
                <a:cubicBezTo>
                  <a:pt x="252" y="712"/>
                  <a:pt x="271" y="699"/>
                  <a:pt x="284" y="680"/>
                </a:cubicBezTo>
                <a:cubicBezTo>
                  <a:pt x="321" y="624"/>
                  <a:pt x="300" y="643"/>
                  <a:pt x="340" y="616"/>
                </a:cubicBezTo>
                <a:cubicBezTo>
                  <a:pt x="436" y="623"/>
                  <a:pt x="441" y="607"/>
                  <a:pt x="484" y="672"/>
                </a:cubicBezTo>
                <a:cubicBezTo>
                  <a:pt x="771" y="665"/>
                  <a:pt x="721" y="679"/>
                  <a:pt x="876" y="648"/>
                </a:cubicBezTo>
                <a:cubicBezTo>
                  <a:pt x="916" y="621"/>
                  <a:pt x="963" y="611"/>
                  <a:pt x="1004" y="584"/>
                </a:cubicBezTo>
                <a:cubicBezTo>
                  <a:pt x="1041" y="529"/>
                  <a:pt x="1030" y="554"/>
                  <a:pt x="1044" y="512"/>
                </a:cubicBezTo>
                <a:cubicBezTo>
                  <a:pt x="1041" y="485"/>
                  <a:pt x="1041" y="458"/>
                  <a:pt x="1036" y="432"/>
                </a:cubicBezTo>
                <a:cubicBezTo>
                  <a:pt x="1033" y="415"/>
                  <a:pt x="1020" y="384"/>
                  <a:pt x="1020" y="384"/>
                </a:cubicBezTo>
                <a:cubicBezTo>
                  <a:pt x="1017" y="336"/>
                  <a:pt x="1019" y="288"/>
                  <a:pt x="1012" y="240"/>
                </a:cubicBezTo>
                <a:cubicBezTo>
                  <a:pt x="1007" y="205"/>
                  <a:pt x="944" y="186"/>
                  <a:pt x="916" y="184"/>
                </a:cubicBezTo>
                <a:cubicBezTo>
                  <a:pt x="857" y="179"/>
                  <a:pt x="799" y="179"/>
                  <a:pt x="740" y="176"/>
                </a:cubicBezTo>
                <a:cubicBezTo>
                  <a:pt x="718" y="167"/>
                  <a:pt x="699" y="150"/>
                  <a:pt x="676" y="144"/>
                </a:cubicBezTo>
                <a:cubicBezTo>
                  <a:pt x="655" y="138"/>
                  <a:pt x="632" y="143"/>
                  <a:pt x="612" y="136"/>
                </a:cubicBezTo>
                <a:cubicBezTo>
                  <a:pt x="606" y="134"/>
                  <a:pt x="623" y="131"/>
                  <a:pt x="628" y="128"/>
                </a:cubicBezTo>
                <a:close/>
              </a:path>
            </a:pathLst>
          </a:custGeom>
          <a:solidFill>
            <a:srgbClr val="C0C0C0"/>
          </a:solidFill>
          <a:ln w="25400" cap="sq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2" name="Freeform 6"/>
          <p:cNvSpPr>
            <a:spLocks/>
          </p:cNvSpPr>
          <p:nvPr/>
        </p:nvSpPr>
        <p:spPr bwMode="auto">
          <a:xfrm>
            <a:off x="1096963" y="1905000"/>
            <a:ext cx="4376737" cy="3629025"/>
          </a:xfrm>
          <a:custGeom>
            <a:avLst/>
            <a:gdLst>
              <a:gd name="T0" fmla="*/ 594372 w 3240"/>
              <a:gd name="T1" fmla="*/ 774700 h 2286"/>
              <a:gd name="T2" fmla="*/ 464691 w 3240"/>
              <a:gd name="T3" fmla="*/ 914400 h 2286"/>
              <a:gd name="T4" fmla="*/ 421464 w 3240"/>
              <a:gd name="T5" fmla="*/ 965200 h 2286"/>
              <a:gd name="T6" fmla="*/ 356623 w 3240"/>
              <a:gd name="T7" fmla="*/ 1016000 h 2286"/>
              <a:gd name="T8" fmla="*/ 270169 w 3240"/>
              <a:gd name="T9" fmla="*/ 1358900 h 2286"/>
              <a:gd name="T10" fmla="*/ 129681 w 3240"/>
              <a:gd name="T11" fmla="*/ 1574800 h 2286"/>
              <a:gd name="T12" fmla="*/ 108068 w 3240"/>
              <a:gd name="T13" fmla="*/ 2273300 h 2286"/>
              <a:gd name="T14" fmla="*/ 129681 w 3240"/>
              <a:gd name="T15" fmla="*/ 2641600 h 2286"/>
              <a:gd name="T16" fmla="*/ 43227 w 3240"/>
              <a:gd name="T17" fmla="*/ 2806700 h 2286"/>
              <a:gd name="T18" fmla="*/ 10807 w 3240"/>
              <a:gd name="T19" fmla="*/ 3403600 h 2286"/>
              <a:gd name="T20" fmla="*/ 486304 w 3240"/>
              <a:gd name="T21" fmla="*/ 3581400 h 2286"/>
              <a:gd name="T22" fmla="*/ 713246 w 3240"/>
              <a:gd name="T23" fmla="*/ 3467100 h 2286"/>
              <a:gd name="T24" fmla="*/ 1253584 w 3240"/>
              <a:gd name="T25" fmla="*/ 3606800 h 2286"/>
              <a:gd name="T26" fmla="*/ 2744916 w 3240"/>
              <a:gd name="T27" fmla="*/ 3416300 h 2286"/>
              <a:gd name="T28" fmla="*/ 2896212 w 3240"/>
              <a:gd name="T29" fmla="*/ 3276600 h 2286"/>
              <a:gd name="T30" fmla="*/ 3090733 w 3240"/>
              <a:gd name="T31" fmla="*/ 3200399 h 2286"/>
              <a:gd name="T32" fmla="*/ 3663491 w 3240"/>
              <a:gd name="T33" fmla="*/ 3086099 h 2286"/>
              <a:gd name="T34" fmla="*/ 3912047 w 3240"/>
              <a:gd name="T35" fmla="*/ 2908300 h 2286"/>
              <a:gd name="T36" fmla="*/ 4138988 w 3240"/>
              <a:gd name="T37" fmla="*/ 2616200 h 2286"/>
              <a:gd name="T38" fmla="*/ 4247056 w 3240"/>
              <a:gd name="T39" fmla="*/ 2336800 h 2286"/>
              <a:gd name="T40" fmla="*/ 4236249 w 3240"/>
              <a:gd name="T41" fmla="*/ 2120900 h 2286"/>
              <a:gd name="T42" fmla="*/ 4203829 w 3240"/>
              <a:gd name="T43" fmla="*/ 2006600 h 2286"/>
              <a:gd name="T44" fmla="*/ 4355123 w 3240"/>
              <a:gd name="T45" fmla="*/ 1587500 h 2286"/>
              <a:gd name="T46" fmla="*/ 4344317 w 3240"/>
              <a:gd name="T47" fmla="*/ 1130300 h 2286"/>
              <a:gd name="T48" fmla="*/ 4182215 w 3240"/>
              <a:gd name="T49" fmla="*/ 977900 h 2286"/>
              <a:gd name="T50" fmla="*/ 4063341 w 3240"/>
              <a:gd name="T51" fmla="*/ 901700 h 2286"/>
              <a:gd name="T52" fmla="*/ 3858013 w 3240"/>
              <a:gd name="T53" fmla="*/ 698500 h 2286"/>
              <a:gd name="T54" fmla="*/ 3274448 w 3240"/>
              <a:gd name="T55" fmla="*/ 431800 h 2286"/>
              <a:gd name="T56" fmla="*/ 2604429 w 3240"/>
              <a:gd name="T57" fmla="*/ 0 h 2286"/>
              <a:gd name="T58" fmla="*/ 2334260 w 3240"/>
              <a:gd name="T59" fmla="*/ 63500 h 2286"/>
              <a:gd name="T60" fmla="*/ 1988444 w 3240"/>
              <a:gd name="T61" fmla="*/ 241300 h 2286"/>
              <a:gd name="T62" fmla="*/ 1156323 w 3240"/>
              <a:gd name="T63" fmla="*/ 431800 h 2286"/>
              <a:gd name="T64" fmla="*/ 918574 w 3240"/>
              <a:gd name="T65" fmla="*/ 647700 h 2286"/>
              <a:gd name="T66" fmla="*/ 821314 w 3240"/>
              <a:gd name="T67" fmla="*/ 736600 h 22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40"/>
              <a:gd name="T103" fmla="*/ 0 h 2286"/>
              <a:gd name="T104" fmla="*/ 3240 w 3240"/>
              <a:gd name="T105" fmla="*/ 2286 h 228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40" h="2286">
                <a:moveTo>
                  <a:pt x="600" y="480"/>
                </a:moveTo>
                <a:cubicBezTo>
                  <a:pt x="547" y="483"/>
                  <a:pt x="493" y="482"/>
                  <a:pt x="440" y="488"/>
                </a:cubicBezTo>
                <a:cubicBezTo>
                  <a:pt x="423" y="490"/>
                  <a:pt x="392" y="504"/>
                  <a:pt x="392" y="504"/>
                </a:cubicBezTo>
                <a:cubicBezTo>
                  <a:pt x="376" y="528"/>
                  <a:pt x="360" y="552"/>
                  <a:pt x="344" y="576"/>
                </a:cubicBezTo>
                <a:cubicBezTo>
                  <a:pt x="339" y="583"/>
                  <a:pt x="342" y="594"/>
                  <a:pt x="336" y="600"/>
                </a:cubicBezTo>
                <a:cubicBezTo>
                  <a:pt x="330" y="606"/>
                  <a:pt x="320" y="605"/>
                  <a:pt x="312" y="608"/>
                </a:cubicBezTo>
                <a:cubicBezTo>
                  <a:pt x="304" y="616"/>
                  <a:pt x="297" y="626"/>
                  <a:pt x="288" y="632"/>
                </a:cubicBezTo>
                <a:cubicBezTo>
                  <a:pt x="281" y="637"/>
                  <a:pt x="271" y="635"/>
                  <a:pt x="264" y="640"/>
                </a:cubicBezTo>
                <a:cubicBezTo>
                  <a:pt x="248" y="653"/>
                  <a:pt x="239" y="673"/>
                  <a:pt x="224" y="688"/>
                </a:cubicBezTo>
                <a:cubicBezTo>
                  <a:pt x="206" y="743"/>
                  <a:pt x="226" y="804"/>
                  <a:pt x="200" y="856"/>
                </a:cubicBezTo>
                <a:cubicBezTo>
                  <a:pt x="183" y="890"/>
                  <a:pt x="187" y="873"/>
                  <a:pt x="160" y="896"/>
                </a:cubicBezTo>
                <a:cubicBezTo>
                  <a:pt x="129" y="922"/>
                  <a:pt x="108" y="955"/>
                  <a:pt x="96" y="992"/>
                </a:cubicBezTo>
                <a:cubicBezTo>
                  <a:pt x="84" y="1101"/>
                  <a:pt x="34" y="1189"/>
                  <a:pt x="16" y="1296"/>
                </a:cubicBezTo>
                <a:cubicBezTo>
                  <a:pt x="28" y="1343"/>
                  <a:pt x="53" y="1392"/>
                  <a:pt x="80" y="1432"/>
                </a:cubicBezTo>
                <a:cubicBezTo>
                  <a:pt x="93" y="1485"/>
                  <a:pt x="112" y="1521"/>
                  <a:pt x="136" y="1568"/>
                </a:cubicBezTo>
                <a:cubicBezTo>
                  <a:pt x="125" y="1635"/>
                  <a:pt x="137" y="1603"/>
                  <a:pt x="96" y="1664"/>
                </a:cubicBezTo>
                <a:cubicBezTo>
                  <a:pt x="91" y="1672"/>
                  <a:pt x="80" y="1688"/>
                  <a:pt x="80" y="1688"/>
                </a:cubicBezTo>
                <a:cubicBezTo>
                  <a:pt x="71" y="1731"/>
                  <a:pt x="68" y="1744"/>
                  <a:pt x="32" y="1768"/>
                </a:cubicBezTo>
                <a:cubicBezTo>
                  <a:pt x="23" y="1794"/>
                  <a:pt x="9" y="1814"/>
                  <a:pt x="0" y="1840"/>
                </a:cubicBezTo>
                <a:cubicBezTo>
                  <a:pt x="3" y="1941"/>
                  <a:pt x="3" y="2043"/>
                  <a:pt x="8" y="2144"/>
                </a:cubicBezTo>
                <a:cubicBezTo>
                  <a:pt x="14" y="2271"/>
                  <a:pt x="95" y="2251"/>
                  <a:pt x="200" y="2264"/>
                </a:cubicBezTo>
                <a:cubicBezTo>
                  <a:pt x="249" y="2280"/>
                  <a:pt x="310" y="2264"/>
                  <a:pt x="360" y="2256"/>
                </a:cubicBezTo>
                <a:cubicBezTo>
                  <a:pt x="387" y="2251"/>
                  <a:pt x="440" y="2232"/>
                  <a:pt x="440" y="2232"/>
                </a:cubicBezTo>
                <a:cubicBezTo>
                  <a:pt x="472" y="2208"/>
                  <a:pt x="490" y="2194"/>
                  <a:pt x="528" y="2184"/>
                </a:cubicBezTo>
                <a:cubicBezTo>
                  <a:pt x="613" y="2189"/>
                  <a:pt x="694" y="2195"/>
                  <a:pt x="776" y="2216"/>
                </a:cubicBezTo>
                <a:cubicBezTo>
                  <a:pt x="829" y="2229"/>
                  <a:pt x="874" y="2259"/>
                  <a:pt x="928" y="2272"/>
                </a:cubicBezTo>
                <a:cubicBezTo>
                  <a:pt x="1227" y="2266"/>
                  <a:pt x="1239" y="2286"/>
                  <a:pt x="1424" y="2240"/>
                </a:cubicBezTo>
                <a:cubicBezTo>
                  <a:pt x="1631" y="2102"/>
                  <a:pt x="1693" y="2158"/>
                  <a:pt x="2032" y="2152"/>
                </a:cubicBezTo>
                <a:cubicBezTo>
                  <a:pt x="2061" y="2133"/>
                  <a:pt x="2095" y="2099"/>
                  <a:pt x="2128" y="2088"/>
                </a:cubicBezTo>
                <a:cubicBezTo>
                  <a:pt x="2133" y="2080"/>
                  <a:pt x="2137" y="2070"/>
                  <a:pt x="2144" y="2064"/>
                </a:cubicBezTo>
                <a:cubicBezTo>
                  <a:pt x="2158" y="2051"/>
                  <a:pt x="2192" y="2032"/>
                  <a:pt x="2192" y="2032"/>
                </a:cubicBezTo>
                <a:cubicBezTo>
                  <a:pt x="2224" y="1983"/>
                  <a:pt x="2239" y="2004"/>
                  <a:pt x="2288" y="2016"/>
                </a:cubicBezTo>
                <a:cubicBezTo>
                  <a:pt x="2356" y="2013"/>
                  <a:pt x="2504" y="2022"/>
                  <a:pt x="2584" y="1992"/>
                </a:cubicBezTo>
                <a:cubicBezTo>
                  <a:pt x="2628" y="1976"/>
                  <a:pt x="2667" y="1957"/>
                  <a:pt x="2712" y="1944"/>
                </a:cubicBezTo>
                <a:cubicBezTo>
                  <a:pt x="2728" y="1939"/>
                  <a:pt x="2760" y="1928"/>
                  <a:pt x="2760" y="1928"/>
                </a:cubicBezTo>
                <a:cubicBezTo>
                  <a:pt x="2783" y="1905"/>
                  <a:pt x="2861" y="1844"/>
                  <a:pt x="2896" y="1832"/>
                </a:cubicBezTo>
                <a:cubicBezTo>
                  <a:pt x="2934" y="1805"/>
                  <a:pt x="2964" y="1792"/>
                  <a:pt x="3000" y="1768"/>
                </a:cubicBezTo>
                <a:cubicBezTo>
                  <a:pt x="3015" y="1723"/>
                  <a:pt x="3030" y="1682"/>
                  <a:pt x="3064" y="1648"/>
                </a:cubicBezTo>
                <a:cubicBezTo>
                  <a:pt x="3084" y="1589"/>
                  <a:pt x="3068" y="1612"/>
                  <a:pt x="3104" y="1576"/>
                </a:cubicBezTo>
                <a:cubicBezTo>
                  <a:pt x="3113" y="1538"/>
                  <a:pt x="3131" y="1510"/>
                  <a:pt x="3144" y="1472"/>
                </a:cubicBezTo>
                <a:cubicBezTo>
                  <a:pt x="3147" y="1464"/>
                  <a:pt x="3152" y="1448"/>
                  <a:pt x="3152" y="1448"/>
                </a:cubicBezTo>
                <a:cubicBezTo>
                  <a:pt x="3146" y="1392"/>
                  <a:pt x="3149" y="1379"/>
                  <a:pt x="3136" y="1336"/>
                </a:cubicBezTo>
                <a:cubicBezTo>
                  <a:pt x="3131" y="1320"/>
                  <a:pt x="3125" y="1304"/>
                  <a:pt x="3120" y="1288"/>
                </a:cubicBezTo>
                <a:cubicBezTo>
                  <a:pt x="3117" y="1280"/>
                  <a:pt x="3112" y="1264"/>
                  <a:pt x="3112" y="1264"/>
                </a:cubicBezTo>
                <a:cubicBezTo>
                  <a:pt x="3120" y="1171"/>
                  <a:pt x="3122" y="1136"/>
                  <a:pt x="3176" y="1064"/>
                </a:cubicBezTo>
                <a:cubicBezTo>
                  <a:pt x="3197" y="1002"/>
                  <a:pt x="3163" y="1092"/>
                  <a:pt x="3224" y="1000"/>
                </a:cubicBezTo>
                <a:cubicBezTo>
                  <a:pt x="3235" y="984"/>
                  <a:pt x="3234" y="962"/>
                  <a:pt x="3240" y="944"/>
                </a:cubicBezTo>
                <a:cubicBezTo>
                  <a:pt x="3239" y="929"/>
                  <a:pt x="3236" y="738"/>
                  <a:pt x="3216" y="712"/>
                </a:cubicBezTo>
                <a:cubicBezTo>
                  <a:pt x="3183" y="669"/>
                  <a:pt x="3163" y="660"/>
                  <a:pt x="3120" y="632"/>
                </a:cubicBezTo>
                <a:cubicBezTo>
                  <a:pt x="3112" y="627"/>
                  <a:pt x="3096" y="616"/>
                  <a:pt x="3096" y="616"/>
                </a:cubicBezTo>
                <a:cubicBezTo>
                  <a:pt x="3071" y="578"/>
                  <a:pt x="3089" y="595"/>
                  <a:pt x="3032" y="576"/>
                </a:cubicBezTo>
                <a:cubicBezTo>
                  <a:pt x="3024" y="573"/>
                  <a:pt x="3008" y="568"/>
                  <a:pt x="3008" y="568"/>
                </a:cubicBezTo>
                <a:cubicBezTo>
                  <a:pt x="2977" y="522"/>
                  <a:pt x="3010" y="565"/>
                  <a:pt x="2960" y="520"/>
                </a:cubicBezTo>
                <a:cubicBezTo>
                  <a:pt x="2923" y="486"/>
                  <a:pt x="2904" y="456"/>
                  <a:pt x="2856" y="440"/>
                </a:cubicBezTo>
                <a:cubicBezTo>
                  <a:pt x="2817" y="381"/>
                  <a:pt x="2695" y="376"/>
                  <a:pt x="2632" y="368"/>
                </a:cubicBezTo>
                <a:cubicBezTo>
                  <a:pt x="2556" y="359"/>
                  <a:pt x="2483" y="319"/>
                  <a:pt x="2424" y="272"/>
                </a:cubicBezTo>
                <a:cubicBezTo>
                  <a:pt x="2395" y="214"/>
                  <a:pt x="2334" y="198"/>
                  <a:pt x="2280" y="168"/>
                </a:cubicBezTo>
                <a:cubicBezTo>
                  <a:pt x="2172" y="109"/>
                  <a:pt x="2049" y="30"/>
                  <a:pt x="1928" y="0"/>
                </a:cubicBezTo>
                <a:cubicBezTo>
                  <a:pt x="1862" y="5"/>
                  <a:pt x="1831" y="2"/>
                  <a:pt x="1776" y="16"/>
                </a:cubicBezTo>
                <a:cubicBezTo>
                  <a:pt x="1722" y="29"/>
                  <a:pt x="1783" y="17"/>
                  <a:pt x="1728" y="40"/>
                </a:cubicBezTo>
                <a:cubicBezTo>
                  <a:pt x="1687" y="58"/>
                  <a:pt x="1643" y="66"/>
                  <a:pt x="1600" y="80"/>
                </a:cubicBezTo>
                <a:cubicBezTo>
                  <a:pt x="1574" y="118"/>
                  <a:pt x="1517" y="141"/>
                  <a:pt x="1472" y="152"/>
                </a:cubicBezTo>
                <a:cubicBezTo>
                  <a:pt x="1324" y="251"/>
                  <a:pt x="1183" y="204"/>
                  <a:pt x="984" y="208"/>
                </a:cubicBezTo>
                <a:cubicBezTo>
                  <a:pt x="939" y="223"/>
                  <a:pt x="897" y="249"/>
                  <a:pt x="856" y="272"/>
                </a:cubicBezTo>
                <a:cubicBezTo>
                  <a:pt x="839" y="281"/>
                  <a:pt x="808" y="304"/>
                  <a:pt x="808" y="304"/>
                </a:cubicBezTo>
                <a:cubicBezTo>
                  <a:pt x="792" y="351"/>
                  <a:pt x="722" y="380"/>
                  <a:pt x="680" y="408"/>
                </a:cubicBezTo>
                <a:cubicBezTo>
                  <a:pt x="671" y="414"/>
                  <a:pt x="665" y="425"/>
                  <a:pt x="656" y="432"/>
                </a:cubicBezTo>
                <a:cubicBezTo>
                  <a:pt x="641" y="444"/>
                  <a:pt x="608" y="464"/>
                  <a:pt x="608" y="464"/>
                </a:cubicBezTo>
                <a:cubicBezTo>
                  <a:pt x="599" y="491"/>
                  <a:pt x="600" y="496"/>
                  <a:pt x="600" y="480"/>
                </a:cubicBezTo>
                <a:close/>
              </a:path>
            </a:pathLst>
          </a:custGeom>
          <a:solidFill>
            <a:srgbClr val="969696">
              <a:alpha val="69019"/>
            </a:srgbClr>
          </a:solidFill>
          <a:ln w="25400" cap="sq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Freeform 7"/>
          <p:cNvSpPr>
            <a:spLocks/>
          </p:cNvSpPr>
          <p:nvPr/>
        </p:nvSpPr>
        <p:spPr bwMode="auto">
          <a:xfrm>
            <a:off x="393700" y="1055688"/>
            <a:ext cx="7200900" cy="5802312"/>
          </a:xfrm>
          <a:custGeom>
            <a:avLst/>
            <a:gdLst>
              <a:gd name="T0" fmla="*/ 873295 w 5236"/>
              <a:gd name="T1" fmla="*/ 531813 h 3655"/>
              <a:gd name="T2" fmla="*/ 576237 w 5236"/>
              <a:gd name="T3" fmla="*/ 747712 h 3655"/>
              <a:gd name="T4" fmla="*/ 455214 w 5236"/>
              <a:gd name="T5" fmla="*/ 874713 h 3655"/>
              <a:gd name="T6" fmla="*/ 367196 w 5236"/>
              <a:gd name="T7" fmla="*/ 1382712 h 3655"/>
              <a:gd name="T8" fmla="*/ 114147 w 5236"/>
              <a:gd name="T9" fmla="*/ 1814513 h 3655"/>
              <a:gd name="T10" fmla="*/ 70139 w 5236"/>
              <a:gd name="T11" fmla="*/ 2551112 h 3655"/>
              <a:gd name="T12" fmla="*/ 26130 w 5236"/>
              <a:gd name="T13" fmla="*/ 3325813 h 3655"/>
              <a:gd name="T14" fmla="*/ 37132 w 5236"/>
              <a:gd name="T15" fmla="*/ 3935413 h 3655"/>
              <a:gd name="T16" fmla="*/ 147154 w 5236"/>
              <a:gd name="T17" fmla="*/ 4392612 h 3655"/>
              <a:gd name="T18" fmla="*/ 103145 w 5236"/>
              <a:gd name="T19" fmla="*/ 4583112 h 3655"/>
              <a:gd name="T20" fmla="*/ 81141 w 5236"/>
              <a:gd name="T21" fmla="*/ 4862512 h 3655"/>
              <a:gd name="T22" fmla="*/ 136151 w 5236"/>
              <a:gd name="T23" fmla="*/ 5370512 h 3655"/>
              <a:gd name="T24" fmla="*/ 400203 w 5236"/>
              <a:gd name="T25" fmla="*/ 5611812 h 3655"/>
              <a:gd name="T26" fmla="*/ 796280 w 5236"/>
              <a:gd name="T27" fmla="*/ 5726112 h 3655"/>
              <a:gd name="T28" fmla="*/ 1456408 w 5236"/>
              <a:gd name="T29" fmla="*/ 5484812 h 3655"/>
              <a:gd name="T30" fmla="*/ 1676451 w 5236"/>
              <a:gd name="T31" fmla="*/ 5294312 h 3655"/>
              <a:gd name="T32" fmla="*/ 1841483 w 5236"/>
              <a:gd name="T33" fmla="*/ 5395912 h 3655"/>
              <a:gd name="T34" fmla="*/ 2028519 w 5236"/>
              <a:gd name="T35" fmla="*/ 5319712 h 3655"/>
              <a:gd name="T36" fmla="*/ 2160545 w 5236"/>
              <a:gd name="T37" fmla="*/ 5332412 h 3655"/>
              <a:gd name="T38" fmla="*/ 2292571 w 5236"/>
              <a:gd name="T39" fmla="*/ 5141912 h 3655"/>
              <a:gd name="T40" fmla="*/ 2380588 w 5236"/>
              <a:gd name="T41" fmla="*/ 5319712 h 3655"/>
              <a:gd name="T42" fmla="*/ 2666643 w 5236"/>
              <a:gd name="T43" fmla="*/ 5307012 h 3655"/>
              <a:gd name="T44" fmla="*/ 2919693 w 5236"/>
              <a:gd name="T45" fmla="*/ 5434012 h 3655"/>
              <a:gd name="T46" fmla="*/ 3260759 w 5236"/>
              <a:gd name="T47" fmla="*/ 5675312 h 3655"/>
              <a:gd name="T48" fmla="*/ 4019906 w 5236"/>
              <a:gd name="T49" fmla="*/ 5599112 h 3655"/>
              <a:gd name="T50" fmla="*/ 4636026 w 5236"/>
              <a:gd name="T51" fmla="*/ 5434012 h 3655"/>
              <a:gd name="T52" fmla="*/ 4845067 w 5236"/>
              <a:gd name="T53" fmla="*/ 5180012 h 3655"/>
              <a:gd name="T54" fmla="*/ 4900077 w 5236"/>
              <a:gd name="T55" fmla="*/ 5053012 h 3655"/>
              <a:gd name="T56" fmla="*/ 5010099 w 5236"/>
              <a:gd name="T57" fmla="*/ 4938712 h 3655"/>
              <a:gd name="T58" fmla="*/ 5725239 w 5236"/>
              <a:gd name="T59" fmla="*/ 4672012 h 3655"/>
              <a:gd name="T60" fmla="*/ 5857264 w 5236"/>
              <a:gd name="T61" fmla="*/ 4468812 h 3655"/>
              <a:gd name="T62" fmla="*/ 5879269 w 5236"/>
              <a:gd name="T63" fmla="*/ 4291013 h 3655"/>
              <a:gd name="T64" fmla="*/ 5934279 w 5236"/>
              <a:gd name="T65" fmla="*/ 4227513 h 3655"/>
              <a:gd name="T66" fmla="*/ 6726433 w 5236"/>
              <a:gd name="T67" fmla="*/ 4176713 h 3655"/>
              <a:gd name="T68" fmla="*/ 6957478 w 5236"/>
              <a:gd name="T69" fmla="*/ 3986213 h 3655"/>
              <a:gd name="T70" fmla="*/ 7078501 w 5236"/>
              <a:gd name="T71" fmla="*/ 3732213 h 3655"/>
              <a:gd name="T72" fmla="*/ 7056497 w 5236"/>
              <a:gd name="T73" fmla="*/ 2487612 h 3655"/>
              <a:gd name="T74" fmla="*/ 7089503 w 5236"/>
              <a:gd name="T75" fmla="*/ 1814513 h 3655"/>
              <a:gd name="T76" fmla="*/ 7001486 w 5236"/>
              <a:gd name="T77" fmla="*/ 1446212 h 3655"/>
              <a:gd name="T78" fmla="*/ 6913469 w 5236"/>
              <a:gd name="T79" fmla="*/ 811212 h 3655"/>
              <a:gd name="T80" fmla="*/ 6836454 w 5236"/>
              <a:gd name="T81" fmla="*/ 760412 h 3655"/>
              <a:gd name="T82" fmla="*/ 6715431 w 5236"/>
              <a:gd name="T83" fmla="*/ 684212 h 3655"/>
              <a:gd name="T84" fmla="*/ 6330356 w 5236"/>
              <a:gd name="T85" fmla="*/ 646112 h 3655"/>
              <a:gd name="T86" fmla="*/ 5967286 w 5236"/>
              <a:gd name="T87" fmla="*/ 493713 h 3655"/>
              <a:gd name="T88" fmla="*/ 5010099 w 5236"/>
              <a:gd name="T89" fmla="*/ 100012 h 3655"/>
              <a:gd name="T90" fmla="*/ 4052913 w 5236"/>
              <a:gd name="T91" fmla="*/ 138112 h 3655"/>
              <a:gd name="T92" fmla="*/ 3425791 w 5236"/>
              <a:gd name="T93" fmla="*/ 176212 h 3655"/>
              <a:gd name="T94" fmla="*/ 2149543 w 5236"/>
              <a:gd name="T95" fmla="*/ 61913 h 3655"/>
              <a:gd name="T96" fmla="*/ 1841483 w 5236"/>
              <a:gd name="T97" fmla="*/ 150812 h 3655"/>
              <a:gd name="T98" fmla="*/ 1566430 w 5236"/>
              <a:gd name="T99" fmla="*/ 290512 h 3655"/>
              <a:gd name="T100" fmla="*/ 1247367 w 5236"/>
              <a:gd name="T101" fmla="*/ 455613 h 3655"/>
              <a:gd name="T102" fmla="*/ 1027325 w 5236"/>
              <a:gd name="T103" fmla="*/ 544513 h 3655"/>
              <a:gd name="T104" fmla="*/ 983316 w 5236"/>
              <a:gd name="T105" fmla="*/ 595312 h 3655"/>
              <a:gd name="T106" fmla="*/ 895299 w 5236"/>
              <a:gd name="T107" fmla="*/ 519113 h 36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36"/>
              <a:gd name="T163" fmla="*/ 0 h 3655"/>
              <a:gd name="T164" fmla="*/ 5236 w 5236"/>
              <a:gd name="T165" fmla="*/ 3655 h 365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36" h="3655">
                <a:moveTo>
                  <a:pt x="667" y="327"/>
                </a:moveTo>
                <a:cubicBezTo>
                  <a:pt x="656" y="330"/>
                  <a:pt x="645" y="331"/>
                  <a:pt x="635" y="335"/>
                </a:cubicBezTo>
                <a:cubicBezTo>
                  <a:pt x="613" y="344"/>
                  <a:pt x="571" y="367"/>
                  <a:pt x="571" y="367"/>
                </a:cubicBezTo>
                <a:cubicBezTo>
                  <a:pt x="535" y="421"/>
                  <a:pt x="470" y="435"/>
                  <a:pt x="419" y="471"/>
                </a:cubicBezTo>
                <a:cubicBezTo>
                  <a:pt x="405" y="481"/>
                  <a:pt x="392" y="492"/>
                  <a:pt x="379" y="503"/>
                </a:cubicBezTo>
                <a:cubicBezTo>
                  <a:pt x="362" y="518"/>
                  <a:pt x="331" y="551"/>
                  <a:pt x="331" y="551"/>
                </a:cubicBezTo>
                <a:cubicBezTo>
                  <a:pt x="318" y="590"/>
                  <a:pt x="296" y="624"/>
                  <a:pt x="283" y="663"/>
                </a:cubicBezTo>
                <a:cubicBezTo>
                  <a:pt x="280" y="732"/>
                  <a:pt x="298" y="809"/>
                  <a:pt x="267" y="871"/>
                </a:cubicBezTo>
                <a:cubicBezTo>
                  <a:pt x="237" y="932"/>
                  <a:pt x="244" y="903"/>
                  <a:pt x="211" y="943"/>
                </a:cubicBezTo>
                <a:cubicBezTo>
                  <a:pt x="165" y="999"/>
                  <a:pt x="106" y="1073"/>
                  <a:pt x="83" y="1143"/>
                </a:cubicBezTo>
                <a:cubicBezTo>
                  <a:pt x="90" y="1276"/>
                  <a:pt x="103" y="1369"/>
                  <a:pt x="91" y="1503"/>
                </a:cubicBezTo>
                <a:cubicBezTo>
                  <a:pt x="88" y="1534"/>
                  <a:pt x="61" y="1578"/>
                  <a:pt x="51" y="1607"/>
                </a:cubicBezTo>
                <a:cubicBezTo>
                  <a:pt x="48" y="1615"/>
                  <a:pt x="43" y="1631"/>
                  <a:pt x="43" y="1631"/>
                </a:cubicBezTo>
                <a:cubicBezTo>
                  <a:pt x="48" y="1751"/>
                  <a:pt x="92" y="1985"/>
                  <a:pt x="19" y="2095"/>
                </a:cubicBezTo>
                <a:cubicBezTo>
                  <a:pt x="16" y="2111"/>
                  <a:pt x="11" y="2127"/>
                  <a:pt x="11" y="2143"/>
                </a:cubicBezTo>
                <a:cubicBezTo>
                  <a:pt x="13" y="2255"/>
                  <a:pt x="0" y="2370"/>
                  <a:pt x="27" y="2479"/>
                </a:cubicBezTo>
                <a:cubicBezTo>
                  <a:pt x="47" y="2557"/>
                  <a:pt x="128" y="2614"/>
                  <a:pt x="155" y="2695"/>
                </a:cubicBezTo>
                <a:cubicBezTo>
                  <a:pt x="139" y="2719"/>
                  <a:pt x="123" y="2743"/>
                  <a:pt x="107" y="2767"/>
                </a:cubicBezTo>
                <a:cubicBezTo>
                  <a:pt x="102" y="2775"/>
                  <a:pt x="91" y="2791"/>
                  <a:pt x="91" y="2791"/>
                </a:cubicBezTo>
                <a:cubicBezTo>
                  <a:pt x="86" y="2823"/>
                  <a:pt x="80" y="2855"/>
                  <a:pt x="75" y="2887"/>
                </a:cubicBezTo>
                <a:cubicBezTo>
                  <a:pt x="72" y="2903"/>
                  <a:pt x="67" y="2935"/>
                  <a:pt x="67" y="2935"/>
                </a:cubicBezTo>
                <a:cubicBezTo>
                  <a:pt x="64" y="2978"/>
                  <a:pt x="64" y="3020"/>
                  <a:pt x="59" y="3063"/>
                </a:cubicBezTo>
                <a:cubicBezTo>
                  <a:pt x="56" y="3095"/>
                  <a:pt x="43" y="3159"/>
                  <a:pt x="43" y="3159"/>
                </a:cubicBezTo>
                <a:cubicBezTo>
                  <a:pt x="53" y="3226"/>
                  <a:pt x="36" y="3341"/>
                  <a:pt x="99" y="3383"/>
                </a:cubicBezTo>
                <a:cubicBezTo>
                  <a:pt x="119" y="3434"/>
                  <a:pt x="173" y="3486"/>
                  <a:pt x="219" y="3519"/>
                </a:cubicBezTo>
                <a:cubicBezTo>
                  <a:pt x="231" y="3528"/>
                  <a:pt x="287" y="3534"/>
                  <a:pt x="291" y="3535"/>
                </a:cubicBezTo>
                <a:cubicBezTo>
                  <a:pt x="342" y="3549"/>
                  <a:pt x="392" y="3568"/>
                  <a:pt x="443" y="3583"/>
                </a:cubicBezTo>
                <a:cubicBezTo>
                  <a:pt x="487" y="3596"/>
                  <a:pt x="534" y="3598"/>
                  <a:pt x="579" y="3607"/>
                </a:cubicBezTo>
                <a:cubicBezTo>
                  <a:pt x="648" y="3601"/>
                  <a:pt x="760" y="3595"/>
                  <a:pt x="827" y="3567"/>
                </a:cubicBezTo>
                <a:cubicBezTo>
                  <a:pt x="905" y="3534"/>
                  <a:pt x="977" y="3476"/>
                  <a:pt x="1059" y="3455"/>
                </a:cubicBezTo>
                <a:cubicBezTo>
                  <a:pt x="1080" y="3424"/>
                  <a:pt x="1114" y="3407"/>
                  <a:pt x="1147" y="3391"/>
                </a:cubicBezTo>
                <a:cubicBezTo>
                  <a:pt x="1175" y="3377"/>
                  <a:pt x="1193" y="3352"/>
                  <a:pt x="1219" y="3335"/>
                </a:cubicBezTo>
                <a:cubicBezTo>
                  <a:pt x="1249" y="3339"/>
                  <a:pt x="1286" y="3330"/>
                  <a:pt x="1307" y="3351"/>
                </a:cubicBezTo>
                <a:cubicBezTo>
                  <a:pt x="1321" y="3365"/>
                  <a:pt x="1339" y="3399"/>
                  <a:pt x="1339" y="3399"/>
                </a:cubicBezTo>
                <a:cubicBezTo>
                  <a:pt x="1353" y="3397"/>
                  <a:pt x="1406" y="3395"/>
                  <a:pt x="1427" y="3383"/>
                </a:cubicBezTo>
                <a:cubicBezTo>
                  <a:pt x="1444" y="3374"/>
                  <a:pt x="1459" y="3362"/>
                  <a:pt x="1475" y="3351"/>
                </a:cubicBezTo>
                <a:cubicBezTo>
                  <a:pt x="1483" y="3346"/>
                  <a:pt x="1499" y="3335"/>
                  <a:pt x="1499" y="3335"/>
                </a:cubicBezTo>
                <a:cubicBezTo>
                  <a:pt x="1539" y="3348"/>
                  <a:pt x="1529" y="3373"/>
                  <a:pt x="1571" y="3359"/>
                </a:cubicBezTo>
                <a:cubicBezTo>
                  <a:pt x="1632" y="3278"/>
                  <a:pt x="1555" y="3378"/>
                  <a:pt x="1627" y="3295"/>
                </a:cubicBezTo>
                <a:cubicBezTo>
                  <a:pt x="1642" y="3278"/>
                  <a:pt x="1649" y="3253"/>
                  <a:pt x="1667" y="3239"/>
                </a:cubicBezTo>
                <a:cubicBezTo>
                  <a:pt x="1674" y="3234"/>
                  <a:pt x="1683" y="3234"/>
                  <a:pt x="1691" y="3231"/>
                </a:cubicBezTo>
                <a:cubicBezTo>
                  <a:pt x="1742" y="3248"/>
                  <a:pt x="1726" y="3299"/>
                  <a:pt x="1731" y="3351"/>
                </a:cubicBezTo>
                <a:cubicBezTo>
                  <a:pt x="1761" y="3343"/>
                  <a:pt x="1782" y="3329"/>
                  <a:pt x="1811" y="3319"/>
                </a:cubicBezTo>
                <a:cubicBezTo>
                  <a:pt x="1832" y="3381"/>
                  <a:pt x="1887" y="3356"/>
                  <a:pt x="1939" y="3343"/>
                </a:cubicBezTo>
                <a:cubicBezTo>
                  <a:pt x="1982" y="3346"/>
                  <a:pt x="2025" y="3342"/>
                  <a:pt x="2067" y="3351"/>
                </a:cubicBezTo>
                <a:cubicBezTo>
                  <a:pt x="2097" y="3357"/>
                  <a:pt x="2106" y="3398"/>
                  <a:pt x="2123" y="3423"/>
                </a:cubicBezTo>
                <a:cubicBezTo>
                  <a:pt x="2136" y="3443"/>
                  <a:pt x="2182" y="3446"/>
                  <a:pt x="2195" y="3455"/>
                </a:cubicBezTo>
                <a:cubicBezTo>
                  <a:pt x="2268" y="3504"/>
                  <a:pt x="2280" y="3552"/>
                  <a:pt x="2371" y="3575"/>
                </a:cubicBezTo>
                <a:cubicBezTo>
                  <a:pt x="2491" y="3655"/>
                  <a:pt x="2404" y="3604"/>
                  <a:pt x="2747" y="3583"/>
                </a:cubicBezTo>
                <a:cubicBezTo>
                  <a:pt x="2805" y="3580"/>
                  <a:pt x="2866" y="3536"/>
                  <a:pt x="2923" y="3527"/>
                </a:cubicBezTo>
                <a:cubicBezTo>
                  <a:pt x="3037" y="3508"/>
                  <a:pt x="3152" y="3498"/>
                  <a:pt x="3267" y="3487"/>
                </a:cubicBezTo>
                <a:cubicBezTo>
                  <a:pt x="3302" y="3470"/>
                  <a:pt x="3343" y="3451"/>
                  <a:pt x="3371" y="3423"/>
                </a:cubicBezTo>
                <a:cubicBezTo>
                  <a:pt x="3411" y="3383"/>
                  <a:pt x="3459" y="3319"/>
                  <a:pt x="3507" y="3287"/>
                </a:cubicBezTo>
                <a:cubicBezTo>
                  <a:pt x="3512" y="3279"/>
                  <a:pt x="3519" y="3272"/>
                  <a:pt x="3523" y="3263"/>
                </a:cubicBezTo>
                <a:cubicBezTo>
                  <a:pt x="3527" y="3253"/>
                  <a:pt x="3526" y="3241"/>
                  <a:pt x="3531" y="3231"/>
                </a:cubicBezTo>
                <a:cubicBezTo>
                  <a:pt x="3540" y="3214"/>
                  <a:pt x="3552" y="3199"/>
                  <a:pt x="3563" y="3183"/>
                </a:cubicBezTo>
                <a:cubicBezTo>
                  <a:pt x="3580" y="3158"/>
                  <a:pt x="3560" y="3157"/>
                  <a:pt x="3587" y="3135"/>
                </a:cubicBezTo>
                <a:cubicBezTo>
                  <a:pt x="3603" y="3122"/>
                  <a:pt x="3624" y="3119"/>
                  <a:pt x="3643" y="3111"/>
                </a:cubicBezTo>
                <a:cubicBezTo>
                  <a:pt x="3651" y="3108"/>
                  <a:pt x="3667" y="3103"/>
                  <a:pt x="3667" y="3103"/>
                </a:cubicBezTo>
                <a:cubicBezTo>
                  <a:pt x="3931" y="3001"/>
                  <a:pt x="3952" y="2957"/>
                  <a:pt x="4163" y="2943"/>
                </a:cubicBezTo>
                <a:cubicBezTo>
                  <a:pt x="4194" y="2933"/>
                  <a:pt x="4229" y="2894"/>
                  <a:pt x="4243" y="2863"/>
                </a:cubicBezTo>
                <a:cubicBezTo>
                  <a:pt x="4250" y="2848"/>
                  <a:pt x="4254" y="2831"/>
                  <a:pt x="4259" y="2815"/>
                </a:cubicBezTo>
                <a:cubicBezTo>
                  <a:pt x="4262" y="2807"/>
                  <a:pt x="4267" y="2791"/>
                  <a:pt x="4267" y="2791"/>
                </a:cubicBezTo>
                <a:cubicBezTo>
                  <a:pt x="4270" y="2762"/>
                  <a:pt x="4271" y="2732"/>
                  <a:pt x="4275" y="2703"/>
                </a:cubicBezTo>
                <a:cubicBezTo>
                  <a:pt x="4276" y="2692"/>
                  <a:pt x="4275" y="2679"/>
                  <a:pt x="4283" y="2671"/>
                </a:cubicBezTo>
                <a:cubicBezTo>
                  <a:pt x="4291" y="2663"/>
                  <a:pt x="4304" y="2666"/>
                  <a:pt x="4315" y="2663"/>
                </a:cubicBezTo>
                <a:cubicBezTo>
                  <a:pt x="4471" y="2668"/>
                  <a:pt x="4681" y="2693"/>
                  <a:pt x="4835" y="2655"/>
                </a:cubicBezTo>
                <a:cubicBezTo>
                  <a:pt x="4922" y="2597"/>
                  <a:pt x="4788" y="2683"/>
                  <a:pt x="4891" y="2631"/>
                </a:cubicBezTo>
                <a:cubicBezTo>
                  <a:pt x="4927" y="2613"/>
                  <a:pt x="4956" y="2588"/>
                  <a:pt x="4995" y="2575"/>
                </a:cubicBezTo>
                <a:cubicBezTo>
                  <a:pt x="5018" y="2552"/>
                  <a:pt x="5032" y="2529"/>
                  <a:pt x="5059" y="2511"/>
                </a:cubicBezTo>
                <a:cubicBezTo>
                  <a:pt x="5071" y="2475"/>
                  <a:pt x="5089" y="2441"/>
                  <a:pt x="5115" y="2415"/>
                </a:cubicBezTo>
                <a:cubicBezTo>
                  <a:pt x="5135" y="2336"/>
                  <a:pt x="5106" y="2433"/>
                  <a:pt x="5147" y="2351"/>
                </a:cubicBezTo>
                <a:cubicBezTo>
                  <a:pt x="5179" y="2288"/>
                  <a:pt x="5189" y="2210"/>
                  <a:pt x="5211" y="2143"/>
                </a:cubicBezTo>
                <a:cubicBezTo>
                  <a:pt x="5236" y="1971"/>
                  <a:pt x="5236" y="1725"/>
                  <a:pt x="5131" y="1567"/>
                </a:cubicBezTo>
                <a:cubicBezTo>
                  <a:pt x="5140" y="1486"/>
                  <a:pt x="5167" y="1414"/>
                  <a:pt x="5187" y="1335"/>
                </a:cubicBezTo>
                <a:cubicBezTo>
                  <a:pt x="5181" y="1265"/>
                  <a:pt x="5172" y="1211"/>
                  <a:pt x="5155" y="1143"/>
                </a:cubicBezTo>
                <a:cubicBezTo>
                  <a:pt x="5148" y="1115"/>
                  <a:pt x="5130" y="1091"/>
                  <a:pt x="5123" y="1063"/>
                </a:cubicBezTo>
                <a:cubicBezTo>
                  <a:pt x="5110" y="1013"/>
                  <a:pt x="5107" y="960"/>
                  <a:pt x="5091" y="911"/>
                </a:cubicBezTo>
                <a:cubicBezTo>
                  <a:pt x="5082" y="848"/>
                  <a:pt x="5066" y="789"/>
                  <a:pt x="5051" y="727"/>
                </a:cubicBezTo>
                <a:cubicBezTo>
                  <a:pt x="5048" y="689"/>
                  <a:pt x="5040" y="547"/>
                  <a:pt x="5027" y="511"/>
                </a:cubicBezTo>
                <a:cubicBezTo>
                  <a:pt x="5024" y="503"/>
                  <a:pt x="5011" y="506"/>
                  <a:pt x="5003" y="503"/>
                </a:cubicBezTo>
                <a:cubicBezTo>
                  <a:pt x="4992" y="495"/>
                  <a:pt x="4980" y="488"/>
                  <a:pt x="4971" y="479"/>
                </a:cubicBezTo>
                <a:cubicBezTo>
                  <a:pt x="4962" y="470"/>
                  <a:pt x="4957" y="456"/>
                  <a:pt x="4947" y="447"/>
                </a:cubicBezTo>
                <a:cubicBezTo>
                  <a:pt x="4939" y="440"/>
                  <a:pt x="4885" y="431"/>
                  <a:pt x="4883" y="431"/>
                </a:cubicBezTo>
                <a:cubicBezTo>
                  <a:pt x="4869" y="427"/>
                  <a:pt x="4857" y="416"/>
                  <a:pt x="4843" y="415"/>
                </a:cubicBezTo>
                <a:cubicBezTo>
                  <a:pt x="4763" y="408"/>
                  <a:pt x="4683" y="410"/>
                  <a:pt x="4603" y="407"/>
                </a:cubicBezTo>
                <a:cubicBezTo>
                  <a:pt x="4558" y="398"/>
                  <a:pt x="4521" y="389"/>
                  <a:pt x="4475" y="383"/>
                </a:cubicBezTo>
                <a:cubicBezTo>
                  <a:pt x="4422" y="365"/>
                  <a:pt x="4386" y="342"/>
                  <a:pt x="4339" y="311"/>
                </a:cubicBezTo>
                <a:cubicBezTo>
                  <a:pt x="4330" y="198"/>
                  <a:pt x="4348" y="103"/>
                  <a:pt x="4203" y="103"/>
                </a:cubicBezTo>
                <a:cubicBezTo>
                  <a:pt x="3751" y="88"/>
                  <a:pt x="3870" y="101"/>
                  <a:pt x="3643" y="63"/>
                </a:cubicBezTo>
                <a:cubicBezTo>
                  <a:pt x="3545" y="75"/>
                  <a:pt x="3458" y="111"/>
                  <a:pt x="3363" y="135"/>
                </a:cubicBezTo>
                <a:cubicBezTo>
                  <a:pt x="3219" y="129"/>
                  <a:pt x="3086" y="122"/>
                  <a:pt x="2947" y="87"/>
                </a:cubicBezTo>
                <a:cubicBezTo>
                  <a:pt x="2850" y="94"/>
                  <a:pt x="2775" y="112"/>
                  <a:pt x="2683" y="135"/>
                </a:cubicBezTo>
                <a:cubicBezTo>
                  <a:pt x="2610" y="130"/>
                  <a:pt x="2558" y="128"/>
                  <a:pt x="2491" y="111"/>
                </a:cubicBezTo>
                <a:cubicBezTo>
                  <a:pt x="2354" y="20"/>
                  <a:pt x="2186" y="36"/>
                  <a:pt x="2027" y="31"/>
                </a:cubicBezTo>
                <a:cubicBezTo>
                  <a:pt x="1874" y="0"/>
                  <a:pt x="1716" y="17"/>
                  <a:pt x="1563" y="39"/>
                </a:cubicBezTo>
                <a:cubicBezTo>
                  <a:pt x="1519" y="54"/>
                  <a:pt x="1483" y="58"/>
                  <a:pt x="1435" y="63"/>
                </a:cubicBezTo>
                <a:cubicBezTo>
                  <a:pt x="1403" y="74"/>
                  <a:pt x="1371" y="84"/>
                  <a:pt x="1339" y="95"/>
                </a:cubicBezTo>
                <a:cubicBezTo>
                  <a:pt x="1306" y="106"/>
                  <a:pt x="1286" y="126"/>
                  <a:pt x="1251" y="135"/>
                </a:cubicBezTo>
                <a:cubicBezTo>
                  <a:pt x="1217" y="158"/>
                  <a:pt x="1172" y="161"/>
                  <a:pt x="1139" y="183"/>
                </a:cubicBezTo>
                <a:cubicBezTo>
                  <a:pt x="1098" y="210"/>
                  <a:pt x="1060" y="228"/>
                  <a:pt x="1019" y="255"/>
                </a:cubicBezTo>
                <a:cubicBezTo>
                  <a:pt x="1006" y="264"/>
                  <a:pt x="915" y="285"/>
                  <a:pt x="907" y="287"/>
                </a:cubicBezTo>
                <a:cubicBezTo>
                  <a:pt x="859" y="297"/>
                  <a:pt x="811" y="309"/>
                  <a:pt x="763" y="319"/>
                </a:cubicBezTo>
                <a:cubicBezTo>
                  <a:pt x="758" y="327"/>
                  <a:pt x="755" y="337"/>
                  <a:pt x="747" y="343"/>
                </a:cubicBezTo>
                <a:cubicBezTo>
                  <a:pt x="740" y="348"/>
                  <a:pt x="729" y="345"/>
                  <a:pt x="723" y="351"/>
                </a:cubicBezTo>
                <a:cubicBezTo>
                  <a:pt x="717" y="357"/>
                  <a:pt x="720" y="368"/>
                  <a:pt x="715" y="375"/>
                </a:cubicBezTo>
                <a:cubicBezTo>
                  <a:pt x="709" y="384"/>
                  <a:pt x="699" y="391"/>
                  <a:pt x="691" y="399"/>
                </a:cubicBezTo>
                <a:cubicBezTo>
                  <a:pt x="685" y="390"/>
                  <a:pt x="647" y="340"/>
                  <a:pt x="651" y="327"/>
                </a:cubicBezTo>
                <a:cubicBezTo>
                  <a:pt x="653" y="322"/>
                  <a:pt x="662" y="327"/>
                  <a:pt x="667" y="327"/>
                </a:cubicBezTo>
                <a:close/>
              </a:path>
            </a:pathLst>
          </a:custGeom>
          <a:solidFill>
            <a:srgbClr val="969696">
              <a:alpha val="47842"/>
            </a:srgbClr>
          </a:solidFill>
          <a:ln w="12700" cap="sq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019300" y="3544888"/>
            <a:ext cx="1493838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Protected</a:t>
            </a:r>
          </a:p>
          <a:p>
            <a:pPr>
              <a:spcBef>
                <a:spcPct val="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Area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3378200" y="3011488"/>
            <a:ext cx="16129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Buffer Zone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5372100" y="3417888"/>
            <a:ext cx="1828800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Transition Zone</a:t>
            </a:r>
          </a:p>
        </p:txBody>
      </p:sp>
      <p:grpSp>
        <p:nvGrpSpPr>
          <p:cNvPr id="12297" name="Group 11"/>
          <p:cNvGrpSpPr>
            <a:grpSpLocks/>
          </p:cNvGrpSpPr>
          <p:nvPr/>
        </p:nvGrpSpPr>
        <p:grpSpPr bwMode="auto">
          <a:xfrm>
            <a:off x="469900" y="4497388"/>
            <a:ext cx="304800" cy="304800"/>
            <a:chOff x="360" y="2688"/>
            <a:chExt cx="192" cy="192"/>
          </a:xfrm>
        </p:grpSpPr>
        <p:sp>
          <p:nvSpPr>
            <p:cNvPr id="12349" name="Oval 12"/>
            <p:cNvSpPr>
              <a:spLocks noChangeArrowheads="1"/>
            </p:cNvSpPr>
            <p:nvPr/>
          </p:nvSpPr>
          <p:spPr bwMode="auto">
            <a:xfrm>
              <a:off x="360" y="2688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50" name="Text Box 13"/>
            <p:cNvSpPr txBox="1">
              <a:spLocks noChangeArrowheads="1"/>
            </p:cNvSpPr>
            <p:nvPr/>
          </p:nvSpPr>
          <p:spPr bwMode="auto">
            <a:xfrm>
              <a:off x="360" y="268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M</a:t>
              </a:r>
            </a:p>
          </p:txBody>
        </p:sp>
      </p:grpSp>
      <p:grpSp>
        <p:nvGrpSpPr>
          <p:cNvPr id="12298" name="Group 14"/>
          <p:cNvGrpSpPr>
            <a:grpSpLocks/>
          </p:cNvGrpSpPr>
          <p:nvPr/>
        </p:nvGrpSpPr>
        <p:grpSpPr bwMode="auto">
          <a:xfrm>
            <a:off x="2019300" y="4205288"/>
            <a:ext cx="304800" cy="304800"/>
            <a:chOff x="360" y="2688"/>
            <a:chExt cx="192" cy="192"/>
          </a:xfrm>
        </p:grpSpPr>
        <p:sp>
          <p:nvSpPr>
            <p:cNvPr id="12347" name="Oval 15"/>
            <p:cNvSpPr>
              <a:spLocks noChangeArrowheads="1"/>
            </p:cNvSpPr>
            <p:nvPr/>
          </p:nvSpPr>
          <p:spPr bwMode="auto">
            <a:xfrm>
              <a:off x="360" y="2688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48" name="Text Box 16"/>
            <p:cNvSpPr txBox="1">
              <a:spLocks noChangeArrowheads="1"/>
            </p:cNvSpPr>
            <p:nvPr/>
          </p:nvSpPr>
          <p:spPr bwMode="auto">
            <a:xfrm>
              <a:off x="360" y="268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M</a:t>
              </a:r>
            </a:p>
          </p:txBody>
        </p:sp>
      </p:grpSp>
      <p:grpSp>
        <p:nvGrpSpPr>
          <p:cNvPr id="12299" name="Group 17"/>
          <p:cNvGrpSpPr>
            <a:grpSpLocks/>
          </p:cNvGrpSpPr>
          <p:nvPr/>
        </p:nvGrpSpPr>
        <p:grpSpPr bwMode="auto">
          <a:xfrm>
            <a:off x="1409700" y="4649788"/>
            <a:ext cx="304800" cy="304800"/>
            <a:chOff x="360" y="2688"/>
            <a:chExt cx="192" cy="192"/>
          </a:xfrm>
        </p:grpSpPr>
        <p:sp>
          <p:nvSpPr>
            <p:cNvPr id="12345" name="Oval 18"/>
            <p:cNvSpPr>
              <a:spLocks noChangeArrowheads="1"/>
            </p:cNvSpPr>
            <p:nvPr/>
          </p:nvSpPr>
          <p:spPr bwMode="auto">
            <a:xfrm>
              <a:off x="360" y="2688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46" name="Text Box 19"/>
            <p:cNvSpPr txBox="1">
              <a:spLocks noChangeArrowheads="1"/>
            </p:cNvSpPr>
            <p:nvPr/>
          </p:nvSpPr>
          <p:spPr bwMode="auto">
            <a:xfrm>
              <a:off x="360" y="268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M</a:t>
              </a:r>
            </a:p>
          </p:txBody>
        </p:sp>
      </p:grpSp>
      <p:grpSp>
        <p:nvGrpSpPr>
          <p:cNvPr id="12300" name="Group 20"/>
          <p:cNvGrpSpPr>
            <a:grpSpLocks/>
          </p:cNvGrpSpPr>
          <p:nvPr/>
        </p:nvGrpSpPr>
        <p:grpSpPr bwMode="auto">
          <a:xfrm>
            <a:off x="2781300" y="4865688"/>
            <a:ext cx="304800" cy="304800"/>
            <a:chOff x="1992" y="2976"/>
            <a:chExt cx="192" cy="192"/>
          </a:xfrm>
        </p:grpSpPr>
        <p:sp>
          <p:nvSpPr>
            <p:cNvPr id="12343" name="Oval 21"/>
            <p:cNvSpPr>
              <a:spLocks noChangeArrowheads="1"/>
            </p:cNvSpPr>
            <p:nvPr/>
          </p:nvSpPr>
          <p:spPr bwMode="auto">
            <a:xfrm>
              <a:off x="1992" y="2976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44" name="Text Box 22"/>
            <p:cNvSpPr txBox="1">
              <a:spLocks noChangeArrowheads="1"/>
            </p:cNvSpPr>
            <p:nvPr/>
          </p:nvSpPr>
          <p:spPr bwMode="auto">
            <a:xfrm>
              <a:off x="1992" y="297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T</a:t>
              </a:r>
            </a:p>
          </p:txBody>
        </p:sp>
      </p:grpSp>
      <p:grpSp>
        <p:nvGrpSpPr>
          <p:cNvPr id="12301" name="Group 23"/>
          <p:cNvGrpSpPr>
            <a:grpSpLocks/>
          </p:cNvGrpSpPr>
          <p:nvPr/>
        </p:nvGrpSpPr>
        <p:grpSpPr bwMode="auto">
          <a:xfrm>
            <a:off x="3086100" y="5856288"/>
            <a:ext cx="304800" cy="304800"/>
            <a:chOff x="1992" y="2976"/>
            <a:chExt cx="192" cy="192"/>
          </a:xfrm>
        </p:grpSpPr>
        <p:sp>
          <p:nvSpPr>
            <p:cNvPr id="12341" name="Oval 24"/>
            <p:cNvSpPr>
              <a:spLocks noChangeArrowheads="1"/>
            </p:cNvSpPr>
            <p:nvPr/>
          </p:nvSpPr>
          <p:spPr bwMode="auto">
            <a:xfrm>
              <a:off x="1992" y="2976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42" name="Text Box 25"/>
            <p:cNvSpPr txBox="1">
              <a:spLocks noChangeArrowheads="1"/>
            </p:cNvSpPr>
            <p:nvPr/>
          </p:nvSpPr>
          <p:spPr bwMode="auto">
            <a:xfrm>
              <a:off x="1992" y="297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T</a:t>
              </a:r>
            </a:p>
          </p:txBody>
        </p:sp>
      </p:grpSp>
      <p:grpSp>
        <p:nvGrpSpPr>
          <p:cNvPr id="12302" name="Group 26"/>
          <p:cNvGrpSpPr>
            <a:grpSpLocks/>
          </p:cNvGrpSpPr>
          <p:nvPr/>
        </p:nvGrpSpPr>
        <p:grpSpPr bwMode="auto">
          <a:xfrm>
            <a:off x="4686300" y="5475288"/>
            <a:ext cx="304800" cy="304800"/>
            <a:chOff x="2424" y="2496"/>
            <a:chExt cx="192" cy="192"/>
          </a:xfrm>
        </p:grpSpPr>
        <p:sp>
          <p:nvSpPr>
            <p:cNvPr id="12339" name="Oval 27"/>
            <p:cNvSpPr>
              <a:spLocks noChangeArrowheads="1"/>
            </p:cNvSpPr>
            <p:nvPr/>
          </p:nvSpPr>
          <p:spPr bwMode="auto">
            <a:xfrm>
              <a:off x="2424" y="2496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40" name="Text Box 28"/>
            <p:cNvSpPr txBox="1">
              <a:spLocks noChangeArrowheads="1"/>
            </p:cNvSpPr>
            <p:nvPr/>
          </p:nvSpPr>
          <p:spPr bwMode="auto">
            <a:xfrm>
              <a:off x="2424" y="249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R</a:t>
              </a:r>
            </a:p>
          </p:txBody>
        </p:sp>
      </p:grpSp>
      <p:grpSp>
        <p:nvGrpSpPr>
          <p:cNvPr id="12303" name="Group 29"/>
          <p:cNvGrpSpPr>
            <a:grpSpLocks/>
          </p:cNvGrpSpPr>
          <p:nvPr/>
        </p:nvGrpSpPr>
        <p:grpSpPr bwMode="auto">
          <a:xfrm>
            <a:off x="3543300" y="4560888"/>
            <a:ext cx="304800" cy="304800"/>
            <a:chOff x="2424" y="2496"/>
            <a:chExt cx="192" cy="192"/>
          </a:xfrm>
        </p:grpSpPr>
        <p:sp>
          <p:nvSpPr>
            <p:cNvPr id="12337" name="Oval 30"/>
            <p:cNvSpPr>
              <a:spLocks noChangeArrowheads="1"/>
            </p:cNvSpPr>
            <p:nvPr/>
          </p:nvSpPr>
          <p:spPr bwMode="auto">
            <a:xfrm>
              <a:off x="2424" y="2496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38" name="Text Box 31"/>
            <p:cNvSpPr txBox="1">
              <a:spLocks noChangeArrowheads="1"/>
            </p:cNvSpPr>
            <p:nvPr/>
          </p:nvSpPr>
          <p:spPr bwMode="auto">
            <a:xfrm>
              <a:off x="2424" y="249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R</a:t>
              </a:r>
            </a:p>
          </p:txBody>
        </p:sp>
      </p:grpSp>
      <p:sp>
        <p:nvSpPr>
          <p:cNvPr id="12304" name="Text Box 38"/>
          <p:cNvSpPr txBox="1">
            <a:spLocks noChangeArrowheads="1"/>
          </p:cNvSpPr>
          <p:nvPr/>
        </p:nvSpPr>
        <p:spPr bwMode="auto">
          <a:xfrm>
            <a:off x="8293100" y="2374900"/>
            <a:ext cx="1828800" cy="36115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latin typeface="Arial" charset="0"/>
              </a:rPr>
              <a:t>Monitoring</a:t>
            </a:r>
          </a:p>
          <a:p>
            <a:r>
              <a:rPr lang="en-US" sz="2200">
                <a:solidFill>
                  <a:schemeClr val="tx2"/>
                </a:solidFill>
                <a:latin typeface="Arial" charset="0"/>
              </a:rPr>
              <a:t>Tourism and   recreation</a:t>
            </a:r>
          </a:p>
          <a:p>
            <a:r>
              <a:rPr lang="en-US" sz="2200">
                <a:solidFill>
                  <a:schemeClr val="tx2"/>
                </a:solidFill>
                <a:latin typeface="Arial" charset="0"/>
              </a:rPr>
              <a:t>Human settlements</a:t>
            </a:r>
          </a:p>
          <a:p>
            <a:r>
              <a:rPr lang="en-US" sz="2200">
                <a:solidFill>
                  <a:schemeClr val="tx2"/>
                </a:solidFill>
                <a:latin typeface="Arial" charset="0"/>
              </a:rPr>
              <a:t>Research station, education, training</a:t>
            </a:r>
          </a:p>
        </p:txBody>
      </p:sp>
      <p:grpSp>
        <p:nvGrpSpPr>
          <p:cNvPr id="12305" name="Group 39"/>
          <p:cNvGrpSpPr>
            <a:grpSpLocks/>
          </p:cNvGrpSpPr>
          <p:nvPr/>
        </p:nvGrpSpPr>
        <p:grpSpPr bwMode="auto">
          <a:xfrm>
            <a:off x="7924800" y="2451100"/>
            <a:ext cx="304800" cy="304800"/>
            <a:chOff x="360" y="2688"/>
            <a:chExt cx="192" cy="192"/>
          </a:xfrm>
        </p:grpSpPr>
        <p:sp>
          <p:nvSpPr>
            <p:cNvPr id="12335" name="Oval 40"/>
            <p:cNvSpPr>
              <a:spLocks noChangeArrowheads="1"/>
            </p:cNvSpPr>
            <p:nvPr/>
          </p:nvSpPr>
          <p:spPr bwMode="auto">
            <a:xfrm>
              <a:off x="360" y="2688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36" name="Text Box 41"/>
            <p:cNvSpPr txBox="1">
              <a:spLocks noChangeArrowheads="1"/>
            </p:cNvSpPr>
            <p:nvPr/>
          </p:nvSpPr>
          <p:spPr bwMode="auto">
            <a:xfrm>
              <a:off x="360" y="268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M</a:t>
              </a:r>
            </a:p>
          </p:txBody>
        </p:sp>
      </p:grpSp>
      <p:grpSp>
        <p:nvGrpSpPr>
          <p:cNvPr id="12306" name="Group 42"/>
          <p:cNvGrpSpPr>
            <a:grpSpLocks/>
          </p:cNvGrpSpPr>
          <p:nvPr/>
        </p:nvGrpSpPr>
        <p:grpSpPr bwMode="auto">
          <a:xfrm>
            <a:off x="7924800" y="2971800"/>
            <a:ext cx="304800" cy="304800"/>
            <a:chOff x="1992" y="2976"/>
            <a:chExt cx="192" cy="192"/>
          </a:xfrm>
        </p:grpSpPr>
        <p:sp>
          <p:nvSpPr>
            <p:cNvPr id="12333" name="Oval 43"/>
            <p:cNvSpPr>
              <a:spLocks noChangeArrowheads="1"/>
            </p:cNvSpPr>
            <p:nvPr/>
          </p:nvSpPr>
          <p:spPr bwMode="auto">
            <a:xfrm>
              <a:off x="1992" y="2976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34" name="Text Box 44"/>
            <p:cNvSpPr txBox="1">
              <a:spLocks noChangeArrowheads="1"/>
            </p:cNvSpPr>
            <p:nvPr/>
          </p:nvSpPr>
          <p:spPr bwMode="auto">
            <a:xfrm>
              <a:off x="1992" y="297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T</a:t>
              </a:r>
            </a:p>
          </p:txBody>
        </p:sp>
      </p:grpSp>
      <p:grpSp>
        <p:nvGrpSpPr>
          <p:cNvPr id="12307" name="Group 45"/>
          <p:cNvGrpSpPr>
            <a:grpSpLocks/>
          </p:cNvGrpSpPr>
          <p:nvPr/>
        </p:nvGrpSpPr>
        <p:grpSpPr bwMode="auto">
          <a:xfrm>
            <a:off x="7937500" y="4648200"/>
            <a:ext cx="304800" cy="304800"/>
            <a:chOff x="2424" y="2496"/>
            <a:chExt cx="192" cy="192"/>
          </a:xfrm>
        </p:grpSpPr>
        <p:sp>
          <p:nvSpPr>
            <p:cNvPr id="12331" name="Oval 46"/>
            <p:cNvSpPr>
              <a:spLocks noChangeArrowheads="1"/>
            </p:cNvSpPr>
            <p:nvPr/>
          </p:nvSpPr>
          <p:spPr bwMode="auto">
            <a:xfrm>
              <a:off x="2424" y="2496"/>
              <a:ext cx="192" cy="19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32" name="Text Box 47"/>
            <p:cNvSpPr txBox="1">
              <a:spLocks noChangeArrowheads="1"/>
            </p:cNvSpPr>
            <p:nvPr/>
          </p:nvSpPr>
          <p:spPr bwMode="auto">
            <a:xfrm>
              <a:off x="2424" y="249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R</a:t>
              </a:r>
            </a:p>
          </p:txBody>
        </p:sp>
      </p:grpSp>
      <p:grpSp>
        <p:nvGrpSpPr>
          <p:cNvPr id="12308" name="Group 70"/>
          <p:cNvGrpSpPr>
            <a:grpSpLocks/>
          </p:cNvGrpSpPr>
          <p:nvPr/>
        </p:nvGrpSpPr>
        <p:grpSpPr bwMode="auto">
          <a:xfrm>
            <a:off x="7899400" y="3848100"/>
            <a:ext cx="317500" cy="419100"/>
            <a:chOff x="4976" y="2424"/>
            <a:chExt cx="200" cy="264"/>
          </a:xfrm>
        </p:grpSpPr>
        <p:sp>
          <p:nvSpPr>
            <p:cNvPr id="12329" name="Rectangle 56"/>
            <p:cNvSpPr>
              <a:spLocks noChangeArrowheads="1"/>
            </p:cNvSpPr>
            <p:nvPr/>
          </p:nvSpPr>
          <p:spPr bwMode="auto">
            <a:xfrm>
              <a:off x="5000" y="2552"/>
              <a:ext cx="144" cy="136"/>
            </a:xfrm>
            <a:prstGeom prst="rect">
              <a:avLst/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30" name="AutoShape 57"/>
            <p:cNvSpPr>
              <a:spLocks noChangeArrowheads="1"/>
            </p:cNvSpPr>
            <p:nvPr/>
          </p:nvSpPr>
          <p:spPr bwMode="auto">
            <a:xfrm>
              <a:off x="4976" y="2424"/>
              <a:ext cx="200" cy="128"/>
            </a:xfrm>
            <a:prstGeom prst="triangle">
              <a:avLst>
                <a:gd name="adj" fmla="val 50000"/>
              </a:avLst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9" name="Group 74"/>
          <p:cNvGrpSpPr>
            <a:grpSpLocks/>
          </p:cNvGrpSpPr>
          <p:nvPr/>
        </p:nvGrpSpPr>
        <p:grpSpPr bwMode="auto">
          <a:xfrm>
            <a:off x="5994400" y="4559300"/>
            <a:ext cx="317500" cy="419100"/>
            <a:chOff x="4976" y="2424"/>
            <a:chExt cx="200" cy="264"/>
          </a:xfrm>
        </p:grpSpPr>
        <p:sp>
          <p:nvSpPr>
            <p:cNvPr id="12327" name="Rectangle 75"/>
            <p:cNvSpPr>
              <a:spLocks noChangeArrowheads="1"/>
            </p:cNvSpPr>
            <p:nvPr/>
          </p:nvSpPr>
          <p:spPr bwMode="auto">
            <a:xfrm>
              <a:off x="5000" y="2552"/>
              <a:ext cx="144" cy="136"/>
            </a:xfrm>
            <a:prstGeom prst="rect">
              <a:avLst/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28" name="AutoShape 76"/>
            <p:cNvSpPr>
              <a:spLocks noChangeArrowheads="1"/>
            </p:cNvSpPr>
            <p:nvPr/>
          </p:nvSpPr>
          <p:spPr bwMode="auto">
            <a:xfrm>
              <a:off x="4976" y="2424"/>
              <a:ext cx="200" cy="128"/>
            </a:xfrm>
            <a:prstGeom prst="triangle">
              <a:avLst>
                <a:gd name="adj" fmla="val 50000"/>
              </a:avLst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10" name="Group 77"/>
          <p:cNvGrpSpPr>
            <a:grpSpLocks/>
          </p:cNvGrpSpPr>
          <p:nvPr/>
        </p:nvGrpSpPr>
        <p:grpSpPr bwMode="auto">
          <a:xfrm>
            <a:off x="5562600" y="4305300"/>
            <a:ext cx="317500" cy="419100"/>
            <a:chOff x="4976" y="2424"/>
            <a:chExt cx="200" cy="264"/>
          </a:xfrm>
        </p:grpSpPr>
        <p:sp>
          <p:nvSpPr>
            <p:cNvPr id="12325" name="Rectangle 78"/>
            <p:cNvSpPr>
              <a:spLocks noChangeArrowheads="1"/>
            </p:cNvSpPr>
            <p:nvPr/>
          </p:nvSpPr>
          <p:spPr bwMode="auto">
            <a:xfrm>
              <a:off x="5000" y="2552"/>
              <a:ext cx="144" cy="136"/>
            </a:xfrm>
            <a:prstGeom prst="rect">
              <a:avLst/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26" name="AutoShape 79"/>
            <p:cNvSpPr>
              <a:spLocks noChangeArrowheads="1"/>
            </p:cNvSpPr>
            <p:nvPr/>
          </p:nvSpPr>
          <p:spPr bwMode="auto">
            <a:xfrm>
              <a:off x="4976" y="2424"/>
              <a:ext cx="200" cy="128"/>
            </a:xfrm>
            <a:prstGeom prst="triangle">
              <a:avLst>
                <a:gd name="adj" fmla="val 50000"/>
              </a:avLst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11" name="Group 80"/>
          <p:cNvGrpSpPr>
            <a:grpSpLocks/>
          </p:cNvGrpSpPr>
          <p:nvPr/>
        </p:nvGrpSpPr>
        <p:grpSpPr bwMode="auto">
          <a:xfrm>
            <a:off x="5676900" y="1854200"/>
            <a:ext cx="317500" cy="419100"/>
            <a:chOff x="4976" y="2424"/>
            <a:chExt cx="200" cy="264"/>
          </a:xfrm>
        </p:grpSpPr>
        <p:sp>
          <p:nvSpPr>
            <p:cNvPr id="12323" name="Rectangle 81"/>
            <p:cNvSpPr>
              <a:spLocks noChangeArrowheads="1"/>
            </p:cNvSpPr>
            <p:nvPr/>
          </p:nvSpPr>
          <p:spPr bwMode="auto">
            <a:xfrm>
              <a:off x="5000" y="2552"/>
              <a:ext cx="144" cy="136"/>
            </a:xfrm>
            <a:prstGeom prst="rect">
              <a:avLst/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24" name="AutoShape 82"/>
            <p:cNvSpPr>
              <a:spLocks noChangeArrowheads="1"/>
            </p:cNvSpPr>
            <p:nvPr/>
          </p:nvSpPr>
          <p:spPr bwMode="auto">
            <a:xfrm>
              <a:off x="4976" y="2424"/>
              <a:ext cx="200" cy="128"/>
            </a:xfrm>
            <a:prstGeom prst="triangle">
              <a:avLst>
                <a:gd name="adj" fmla="val 50000"/>
              </a:avLst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12" name="Group 83"/>
          <p:cNvGrpSpPr>
            <a:grpSpLocks/>
          </p:cNvGrpSpPr>
          <p:nvPr/>
        </p:nvGrpSpPr>
        <p:grpSpPr bwMode="auto">
          <a:xfrm>
            <a:off x="2679700" y="1460500"/>
            <a:ext cx="317500" cy="419100"/>
            <a:chOff x="4976" y="2424"/>
            <a:chExt cx="200" cy="264"/>
          </a:xfrm>
        </p:grpSpPr>
        <p:sp>
          <p:nvSpPr>
            <p:cNvPr id="12321" name="Rectangle 84"/>
            <p:cNvSpPr>
              <a:spLocks noChangeArrowheads="1"/>
            </p:cNvSpPr>
            <p:nvPr/>
          </p:nvSpPr>
          <p:spPr bwMode="auto">
            <a:xfrm>
              <a:off x="5000" y="2552"/>
              <a:ext cx="144" cy="136"/>
            </a:xfrm>
            <a:prstGeom prst="rect">
              <a:avLst/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22" name="AutoShape 85"/>
            <p:cNvSpPr>
              <a:spLocks noChangeArrowheads="1"/>
            </p:cNvSpPr>
            <p:nvPr/>
          </p:nvSpPr>
          <p:spPr bwMode="auto">
            <a:xfrm>
              <a:off x="4976" y="2424"/>
              <a:ext cx="200" cy="128"/>
            </a:xfrm>
            <a:prstGeom prst="triangle">
              <a:avLst>
                <a:gd name="adj" fmla="val 50000"/>
              </a:avLst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13" name="Group 86"/>
          <p:cNvGrpSpPr>
            <a:grpSpLocks/>
          </p:cNvGrpSpPr>
          <p:nvPr/>
        </p:nvGrpSpPr>
        <p:grpSpPr bwMode="auto">
          <a:xfrm>
            <a:off x="2298700" y="1333500"/>
            <a:ext cx="317500" cy="419100"/>
            <a:chOff x="4976" y="2424"/>
            <a:chExt cx="200" cy="264"/>
          </a:xfrm>
        </p:grpSpPr>
        <p:sp>
          <p:nvSpPr>
            <p:cNvPr id="12319" name="Rectangle 87"/>
            <p:cNvSpPr>
              <a:spLocks noChangeArrowheads="1"/>
            </p:cNvSpPr>
            <p:nvPr/>
          </p:nvSpPr>
          <p:spPr bwMode="auto">
            <a:xfrm>
              <a:off x="5000" y="2552"/>
              <a:ext cx="144" cy="136"/>
            </a:xfrm>
            <a:prstGeom prst="rect">
              <a:avLst/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88"/>
            <p:cNvSpPr>
              <a:spLocks noChangeArrowheads="1"/>
            </p:cNvSpPr>
            <p:nvPr/>
          </p:nvSpPr>
          <p:spPr bwMode="auto">
            <a:xfrm>
              <a:off x="4976" y="2424"/>
              <a:ext cx="200" cy="128"/>
            </a:xfrm>
            <a:prstGeom prst="triangle">
              <a:avLst>
                <a:gd name="adj" fmla="val 50000"/>
              </a:avLst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14" name="Group 89"/>
          <p:cNvGrpSpPr>
            <a:grpSpLocks/>
          </p:cNvGrpSpPr>
          <p:nvPr/>
        </p:nvGrpSpPr>
        <p:grpSpPr bwMode="auto">
          <a:xfrm>
            <a:off x="1866900" y="1447800"/>
            <a:ext cx="317500" cy="419100"/>
            <a:chOff x="4976" y="2424"/>
            <a:chExt cx="200" cy="264"/>
          </a:xfrm>
        </p:grpSpPr>
        <p:sp>
          <p:nvSpPr>
            <p:cNvPr id="12317" name="Rectangle 90"/>
            <p:cNvSpPr>
              <a:spLocks noChangeArrowheads="1"/>
            </p:cNvSpPr>
            <p:nvPr/>
          </p:nvSpPr>
          <p:spPr bwMode="auto">
            <a:xfrm>
              <a:off x="5000" y="2552"/>
              <a:ext cx="144" cy="136"/>
            </a:xfrm>
            <a:prstGeom prst="rect">
              <a:avLst/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91"/>
            <p:cNvSpPr>
              <a:spLocks noChangeArrowheads="1"/>
            </p:cNvSpPr>
            <p:nvPr/>
          </p:nvSpPr>
          <p:spPr bwMode="auto">
            <a:xfrm>
              <a:off x="4976" y="2424"/>
              <a:ext cx="200" cy="128"/>
            </a:xfrm>
            <a:prstGeom prst="triangle">
              <a:avLst>
                <a:gd name="adj" fmla="val 50000"/>
              </a:avLst>
            </a:prstGeom>
            <a:solidFill>
              <a:srgbClr val="8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315" name="Text Box 92"/>
          <p:cNvSpPr txBox="1">
            <a:spLocks noChangeArrowheads="1"/>
          </p:cNvSpPr>
          <p:nvPr/>
        </p:nvSpPr>
        <p:spPr bwMode="auto">
          <a:xfrm>
            <a:off x="1079500" y="215900"/>
            <a:ext cx="8724900" cy="4333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Land Use Management System for a Protected Area</a:t>
            </a:r>
          </a:p>
        </p:txBody>
      </p:sp>
      <p:sp>
        <p:nvSpPr>
          <p:cNvPr id="12316" name="Text Box 93"/>
          <p:cNvSpPr txBox="1">
            <a:spLocks noChangeArrowheads="1"/>
          </p:cNvSpPr>
          <p:nvPr/>
        </p:nvSpPr>
        <p:spPr bwMode="auto">
          <a:xfrm>
            <a:off x="7226300" y="6369050"/>
            <a:ext cx="325120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tx2"/>
                </a:solidFill>
              </a:rPr>
              <a:t>(adapted from R. B. Primack, 2000)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92200" y="152400"/>
            <a:ext cx="8039100" cy="9144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chemeClr val="tx2"/>
                </a:solidFill>
                <a:latin typeface="Arial" charset="0"/>
              </a:rPr>
              <a:t>Design Principles for Protected Area Systems</a:t>
            </a:r>
            <a:r>
              <a:rPr lang="en-US">
                <a:latin typeface="Arial" charset="0"/>
              </a:rPr>
              <a:t>   (based on the principles of Island Biogeography Theory)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515100" y="6521450"/>
            <a:ext cx="377190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tx2"/>
                </a:solidFill>
              </a:rPr>
              <a:t>(adapted from Cowlishaw &amp; Dunbar, 2000)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850900" y="1181100"/>
            <a:ext cx="8458200" cy="4619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	   	              Which is Better?</a:t>
            </a:r>
            <a:r>
              <a:rPr lang="en-US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130300" y="6426200"/>
            <a:ext cx="80899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9622" name="Oval 6"/>
          <p:cNvSpPr>
            <a:spLocks noChangeArrowheads="1"/>
          </p:cNvSpPr>
          <p:nvPr/>
        </p:nvSpPr>
        <p:spPr bwMode="auto">
          <a:xfrm>
            <a:off x="3022600" y="1955800"/>
            <a:ext cx="279400" cy="266700"/>
          </a:xfrm>
          <a:prstGeom prst="ellipse">
            <a:avLst/>
          </a:prstGeom>
          <a:solidFill>
            <a:srgbClr val="008000"/>
          </a:solidFill>
          <a:ln w="12700" cap="sq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731000" y="2667000"/>
            <a:ext cx="558800" cy="482600"/>
            <a:chOff x="6731000" y="2667000"/>
            <a:chExt cx="558800" cy="482600"/>
          </a:xfrm>
        </p:grpSpPr>
        <p:grpSp>
          <p:nvGrpSpPr>
            <p:cNvPr id="13348" name="Group 40"/>
            <p:cNvGrpSpPr>
              <a:grpSpLocks/>
            </p:cNvGrpSpPr>
            <p:nvPr/>
          </p:nvGrpSpPr>
          <p:grpSpPr bwMode="auto">
            <a:xfrm>
              <a:off x="6731000" y="2667000"/>
              <a:ext cx="177800" cy="482600"/>
              <a:chOff x="4232" y="1680"/>
              <a:chExt cx="112" cy="304"/>
            </a:xfrm>
          </p:grpSpPr>
          <p:sp>
            <p:nvSpPr>
              <p:cNvPr id="13352" name="Oval 9"/>
              <p:cNvSpPr>
                <a:spLocks noChangeArrowheads="1"/>
              </p:cNvSpPr>
              <p:nvPr/>
            </p:nvSpPr>
            <p:spPr bwMode="auto">
              <a:xfrm>
                <a:off x="4232" y="1680"/>
                <a:ext cx="112" cy="112"/>
              </a:xfrm>
              <a:prstGeom prst="ellipse">
                <a:avLst/>
              </a:prstGeom>
              <a:solidFill>
                <a:srgbClr val="008000"/>
              </a:solidFill>
              <a:ln w="12700" cap="sq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3" name="Oval 10"/>
              <p:cNvSpPr>
                <a:spLocks noChangeArrowheads="1"/>
              </p:cNvSpPr>
              <p:nvPr/>
            </p:nvSpPr>
            <p:spPr bwMode="auto">
              <a:xfrm>
                <a:off x="4232" y="1872"/>
                <a:ext cx="112" cy="112"/>
              </a:xfrm>
              <a:prstGeom prst="ellipse">
                <a:avLst/>
              </a:prstGeom>
              <a:solidFill>
                <a:srgbClr val="008000"/>
              </a:solidFill>
              <a:ln w="12700" cap="sq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349" name="Group 41"/>
            <p:cNvGrpSpPr>
              <a:grpSpLocks/>
            </p:cNvGrpSpPr>
            <p:nvPr/>
          </p:nvGrpSpPr>
          <p:grpSpPr bwMode="auto">
            <a:xfrm>
              <a:off x="7112000" y="2667000"/>
              <a:ext cx="177800" cy="482600"/>
              <a:chOff x="4504" y="1680"/>
              <a:chExt cx="112" cy="304"/>
            </a:xfrm>
          </p:grpSpPr>
          <p:sp>
            <p:nvSpPr>
              <p:cNvPr id="13350" name="Oval 11"/>
              <p:cNvSpPr>
                <a:spLocks noChangeArrowheads="1"/>
              </p:cNvSpPr>
              <p:nvPr/>
            </p:nvSpPr>
            <p:spPr bwMode="auto">
              <a:xfrm>
                <a:off x="4504" y="1680"/>
                <a:ext cx="112" cy="112"/>
              </a:xfrm>
              <a:prstGeom prst="ellipse">
                <a:avLst/>
              </a:prstGeom>
              <a:solidFill>
                <a:srgbClr val="008000"/>
              </a:solidFill>
              <a:ln w="12700" cap="sq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1" name="Oval 12"/>
              <p:cNvSpPr>
                <a:spLocks noChangeArrowheads="1"/>
              </p:cNvSpPr>
              <p:nvPr/>
            </p:nvSpPr>
            <p:spPr bwMode="auto">
              <a:xfrm>
                <a:off x="4504" y="1872"/>
                <a:ext cx="112" cy="112"/>
              </a:xfrm>
              <a:prstGeom prst="ellipse">
                <a:avLst/>
              </a:prstGeom>
              <a:solidFill>
                <a:srgbClr val="008000"/>
              </a:solidFill>
              <a:ln w="12700" cap="sq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540500" y="3695700"/>
            <a:ext cx="939800" cy="787400"/>
            <a:chOff x="6540500" y="3695700"/>
            <a:chExt cx="939800" cy="787400"/>
          </a:xfrm>
        </p:grpSpPr>
        <p:sp>
          <p:nvSpPr>
            <p:cNvPr id="13344" name="Oval 17"/>
            <p:cNvSpPr>
              <a:spLocks noChangeArrowheads="1"/>
            </p:cNvSpPr>
            <p:nvPr/>
          </p:nvSpPr>
          <p:spPr bwMode="auto">
            <a:xfrm>
              <a:off x="7302500" y="3695700"/>
              <a:ext cx="177800" cy="177800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5" name="Oval 18"/>
            <p:cNvSpPr>
              <a:spLocks noChangeArrowheads="1"/>
            </p:cNvSpPr>
            <p:nvPr/>
          </p:nvSpPr>
          <p:spPr bwMode="auto">
            <a:xfrm>
              <a:off x="6540500" y="3695700"/>
              <a:ext cx="177800" cy="177800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6" name="Oval 19"/>
            <p:cNvSpPr>
              <a:spLocks noChangeArrowheads="1"/>
            </p:cNvSpPr>
            <p:nvPr/>
          </p:nvSpPr>
          <p:spPr bwMode="auto">
            <a:xfrm>
              <a:off x="6553200" y="4305300"/>
              <a:ext cx="177800" cy="177800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7" name="Oval 20"/>
            <p:cNvSpPr>
              <a:spLocks noChangeArrowheads="1"/>
            </p:cNvSpPr>
            <p:nvPr/>
          </p:nvSpPr>
          <p:spPr bwMode="auto">
            <a:xfrm>
              <a:off x="7302500" y="4305300"/>
              <a:ext cx="177800" cy="177800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78100" y="4927600"/>
            <a:ext cx="1244600" cy="266700"/>
            <a:chOff x="4064" y="3496"/>
            <a:chExt cx="784" cy="168"/>
          </a:xfrm>
        </p:grpSpPr>
        <p:sp>
          <p:nvSpPr>
            <p:cNvPr id="13341" name="Oval 25"/>
            <p:cNvSpPr>
              <a:spLocks noChangeArrowheads="1"/>
            </p:cNvSpPr>
            <p:nvPr/>
          </p:nvSpPr>
          <p:spPr bwMode="auto">
            <a:xfrm>
              <a:off x="4672" y="3496"/>
              <a:ext cx="176" cy="168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2" name="Oval 26"/>
            <p:cNvSpPr>
              <a:spLocks noChangeArrowheads="1"/>
            </p:cNvSpPr>
            <p:nvPr/>
          </p:nvSpPr>
          <p:spPr bwMode="auto">
            <a:xfrm>
              <a:off x="4376" y="3496"/>
              <a:ext cx="176" cy="168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3" name="Oval 27"/>
            <p:cNvSpPr>
              <a:spLocks noChangeArrowheads="1"/>
            </p:cNvSpPr>
            <p:nvPr/>
          </p:nvSpPr>
          <p:spPr bwMode="auto">
            <a:xfrm>
              <a:off x="4064" y="3496"/>
              <a:ext cx="176" cy="168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9650" name="Oval 34"/>
          <p:cNvSpPr>
            <a:spLocks noChangeArrowheads="1"/>
          </p:cNvSpPr>
          <p:nvPr/>
        </p:nvSpPr>
        <p:spPr bwMode="auto">
          <a:xfrm>
            <a:off x="2895600" y="5829300"/>
            <a:ext cx="647700" cy="165100"/>
          </a:xfrm>
          <a:prstGeom prst="ellipse">
            <a:avLst/>
          </a:prstGeom>
          <a:solidFill>
            <a:srgbClr val="008000"/>
          </a:solidFill>
          <a:ln w="12700" cap="sq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9621" name="Oval 5"/>
          <p:cNvSpPr>
            <a:spLocks noChangeArrowheads="1"/>
          </p:cNvSpPr>
          <p:nvPr/>
        </p:nvSpPr>
        <p:spPr bwMode="auto">
          <a:xfrm>
            <a:off x="6718300" y="1778000"/>
            <a:ext cx="495300" cy="469900"/>
          </a:xfrm>
          <a:prstGeom prst="ellipse">
            <a:avLst/>
          </a:prstGeom>
          <a:solidFill>
            <a:srgbClr val="008000"/>
          </a:solidFill>
          <a:ln w="12700" cap="sq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9624" name="Oval 8"/>
          <p:cNvSpPr>
            <a:spLocks noChangeArrowheads="1"/>
          </p:cNvSpPr>
          <p:nvPr/>
        </p:nvSpPr>
        <p:spPr bwMode="auto">
          <a:xfrm>
            <a:off x="2997200" y="2755900"/>
            <a:ext cx="342900" cy="342900"/>
          </a:xfrm>
          <a:prstGeom prst="ellipse">
            <a:avLst/>
          </a:prstGeom>
          <a:solidFill>
            <a:srgbClr val="008000"/>
          </a:solidFill>
          <a:ln w="12700" cap="sq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2844800" y="3848100"/>
            <a:ext cx="685800" cy="469900"/>
            <a:chOff x="2844800" y="3848100"/>
            <a:chExt cx="685800" cy="469900"/>
          </a:xfrm>
        </p:grpSpPr>
        <p:sp>
          <p:nvSpPr>
            <p:cNvPr id="13337" name="Oval 13"/>
            <p:cNvSpPr>
              <a:spLocks noChangeArrowheads="1"/>
            </p:cNvSpPr>
            <p:nvPr/>
          </p:nvSpPr>
          <p:spPr bwMode="auto">
            <a:xfrm>
              <a:off x="2844800" y="4140200"/>
              <a:ext cx="177800" cy="177800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8" name="Oval 14"/>
            <p:cNvSpPr>
              <a:spLocks noChangeArrowheads="1"/>
            </p:cNvSpPr>
            <p:nvPr/>
          </p:nvSpPr>
          <p:spPr bwMode="auto">
            <a:xfrm>
              <a:off x="2844800" y="3848100"/>
              <a:ext cx="177800" cy="177800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9" name="Oval 15"/>
            <p:cNvSpPr>
              <a:spLocks noChangeArrowheads="1"/>
            </p:cNvSpPr>
            <p:nvPr/>
          </p:nvSpPr>
          <p:spPr bwMode="auto">
            <a:xfrm>
              <a:off x="3340100" y="3848100"/>
              <a:ext cx="177800" cy="177800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0" name="Oval 16"/>
            <p:cNvSpPr>
              <a:spLocks noChangeArrowheads="1"/>
            </p:cNvSpPr>
            <p:nvPr/>
          </p:nvSpPr>
          <p:spPr bwMode="auto">
            <a:xfrm>
              <a:off x="3352800" y="4140200"/>
              <a:ext cx="177800" cy="177800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400800" y="4940300"/>
            <a:ext cx="1244600" cy="266700"/>
            <a:chOff x="1600" y="3112"/>
            <a:chExt cx="784" cy="168"/>
          </a:xfrm>
        </p:grpSpPr>
        <p:sp>
          <p:nvSpPr>
            <p:cNvPr id="13333" name="Line 33"/>
            <p:cNvSpPr>
              <a:spLocks noChangeShapeType="1"/>
            </p:cNvSpPr>
            <p:nvPr/>
          </p:nvSpPr>
          <p:spPr bwMode="auto">
            <a:xfrm>
              <a:off x="1712" y="3200"/>
              <a:ext cx="576" cy="0"/>
            </a:xfrm>
            <a:prstGeom prst="line">
              <a:avLst/>
            </a:prstGeom>
            <a:noFill/>
            <a:ln w="79375" cap="sq">
              <a:solidFill>
                <a:srgbClr val="33996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4" name="Oval 30"/>
            <p:cNvSpPr>
              <a:spLocks noChangeArrowheads="1"/>
            </p:cNvSpPr>
            <p:nvPr/>
          </p:nvSpPr>
          <p:spPr bwMode="auto">
            <a:xfrm>
              <a:off x="2208" y="3112"/>
              <a:ext cx="176" cy="168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5" name="Oval 31"/>
            <p:cNvSpPr>
              <a:spLocks noChangeArrowheads="1"/>
            </p:cNvSpPr>
            <p:nvPr/>
          </p:nvSpPr>
          <p:spPr bwMode="auto">
            <a:xfrm>
              <a:off x="1912" y="3112"/>
              <a:ext cx="176" cy="168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6" name="Oval 32"/>
            <p:cNvSpPr>
              <a:spLocks noChangeArrowheads="1"/>
            </p:cNvSpPr>
            <p:nvPr/>
          </p:nvSpPr>
          <p:spPr bwMode="auto">
            <a:xfrm>
              <a:off x="1600" y="3112"/>
              <a:ext cx="176" cy="168"/>
            </a:xfrm>
            <a:prstGeom prst="ellipse">
              <a:avLst/>
            </a:prstGeom>
            <a:solidFill>
              <a:srgbClr val="008000"/>
            </a:solidFill>
            <a:ln w="12700" cap="sq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9651" name="Oval 35"/>
          <p:cNvSpPr>
            <a:spLocks noChangeArrowheads="1"/>
          </p:cNvSpPr>
          <p:nvPr/>
        </p:nvSpPr>
        <p:spPr bwMode="auto">
          <a:xfrm>
            <a:off x="6934200" y="5715000"/>
            <a:ext cx="279400" cy="254000"/>
          </a:xfrm>
          <a:prstGeom prst="ellipse">
            <a:avLst/>
          </a:prstGeom>
          <a:solidFill>
            <a:srgbClr val="008000"/>
          </a:solidFill>
          <a:ln w="12700" cap="sq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39000" y="1765300"/>
            <a:ext cx="457200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78200" y="2692400"/>
            <a:ext cx="44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06800" y="3848100"/>
            <a:ext cx="44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96200" y="4826000"/>
            <a:ext cx="44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39000" y="5626100"/>
            <a:ext cx="44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 animBg="1"/>
      <p:bldP spid="239650" grpId="0" animBg="1"/>
      <p:bldP spid="239621" grpId="0" animBg="1"/>
      <p:bldP spid="239624" grpId="0" animBg="1"/>
      <p:bldP spid="239651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8538" y="263236"/>
            <a:ext cx="9393382" cy="76944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" charset="0"/>
              </a:rPr>
              <a:t>Island Biogeography Theory (IBT)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1333500"/>
            <a:ext cx="9207500" cy="198515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charset="0"/>
              </a:rPr>
              <a:t>Island Biogeography Theory </a:t>
            </a:r>
            <a:r>
              <a:rPr lang="en-US" dirty="0">
                <a:latin typeface="Arial" charset="0"/>
              </a:rPr>
              <a:t>(MacArthur &amp; Wilson, 1967)  helps explain the effects of land area and isolation on species richness.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IBT applies to actual islands  or  fragmented land areas that have become isolated.</a:t>
            </a:r>
          </a:p>
        </p:txBody>
      </p:sp>
      <p:pic>
        <p:nvPicPr>
          <p:cNvPr id="5124" name="Picture 4" descr="tinjilOct13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3086100"/>
            <a:ext cx="5232400" cy="355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63700" y="304800"/>
            <a:ext cx="7086600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" charset="0"/>
              </a:rPr>
              <a:t>Island Biogeography Theory (IBT)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571500" y="1498600"/>
            <a:ext cx="9207500" cy="42910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 IBT is based on two key factors: </a:t>
            </a:r>
          </a:p>
          <a:p>
            <a:r>
              <a:rPr lang="en-US" b="1" dirty="0">
                <a:solidFill>
                  <a:schemeClr val="tx2"/>
                </a:solidFill>
                <a:latin typeface="Arial" charset="0"/>
              </a:rPr>
              <a:t>area</a:t>
            </a:r>
            <a:r>
              <a:rPr lang="en-US" dirty="0">
                <a:latin typeface="Arial" charset="0"/>
              </a:rPr>
              <a:t>  of an island and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isolation</a:t>
            </a:r>
            <a:r>
              <a:rPr lang="en-US" dirty="0">
                <a:latin typeface="Arial" charset="0"/>
              </a:rPr>
              <a:t> of that island.</a:t>
            </a:r>
          </a:p>
          <a:p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u="sng" dirty="0">
                <a:solidFill>
                  <a:schemeClr val="tx2"/>
                </a:solidFill>
                <a:latin typeface="Arial" charset="0"/>
              </a:rPr>
              <a:t>Area</a:t>
            </a:r>
            <a:r>
              <a:rPr lang="en-US" dirty="0">
                <a:latin typeface="Arial" charset="0"/>
              </a:rPr>
              <a:t>: the number of species on an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" charset="0"/>
              </a:rPr>
              <a:t>island increases with the area of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" charset="0"/>
              </a:rPr>
              <a:t>that island, However, that increase is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" charset="0"/>
              </a:rPr>
              <a:t>logarithmic, not linear.  This relation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" charset="0"/>
              </a:rPr>
              <a:t>is known as the </a:t>
            </a:r>
            <a:r>
              <a:rPr lang="en-US" i="1" dirty="0">
                <a:solidFill>
                  <a:schemeClr val="tx2"/>
                </a:solidFill>
                <a:latin typeface="Arial" charset="0"/>
              </a:rPr>
              <a:t>species-area</a:t>
            </a:r>
            <a:r>
              <a:rPr lang="en-US" dirty="0">
                <a:latin typeface="Arial" charset="0"/>
              </a:rPr>
              <a:t> curve.</a:t>
            </a:r>
          </a:p>
        </p:txBody>
      </p:sp>
      <p:pic>
        <p:nvPicPr>
          <p:cNvPr id="6148" name="Picture 4" descr="tinjilOct13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3111500"/>
            <a:ext cx="4191000" cy="301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1689100" y="1063625"/>
            <a:ext cx="0" cy="5003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 rot="5400000">
            <a:off x="4191000" y="3578225"/>
            <a:ext cx="0" cy="5003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rot="5400000">
            <a:off x="4191000" y="-1438275"/>
            <a:ext cx="0" cy="5003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6705600" y="1076325"/>
            <a:ext cx="0" cy="5003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3975100" y="6105525"/>
            <a:ext cx="6096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50</a:t>
            </a:r>
            <a:endParaRPr lang="en-US" sz="20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350000" y="6080125"/>
            <a:ext cx="6477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100</a:t>
            </a:r>
            <a:endParaRPr lang="en-US" dirty="0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1917700" y="6080125"/>
            <a:ext cx="6096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10</a:t>
            </a:r>
            <a:endParaRPr lang="en-US" sz="2000" dirty="0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1206500" y="3400425"/>
            <a:ext cx="5080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50</a:t>
            </a:r>
            <a:endParaRPr lang="en-US" dirty="0"/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1219200" y="5419725"/>
            <a:ext cx="5080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10</a:t>
            </a:r>
            <a:endParaRPr lang="en-US" dirty="0"/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1092200" y="873125"/>
            <a:ext cx="6096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100</a:t>
            </a:r>
            <a:endParaRPr lang="en-US" dirty="0"/>
          </a:p>
        </p:txBody>
      </p:sp>
      <p:sp>
        <p:nvSpPr>
          <p:cNvPr id="7180" name="Text Box 23"/>
          <p:cNvSpPr txBox="1">
            <a:spLocks noChangeArrowheads="1"/>
          </p:cNvSpPr>
          <p:nvPr/>
        </p:nvSpPr>
        <p:spPr bwMode="auto">
          <a:xfrm>
            <a:off x="2819400" y="6461125"/>
            <a:ext cx="31623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       % of total area</a:t>
            </a:r>
          </a:p>
        </p:txBody>
      </p:sp>
      <p:sp>
        <p:nvSpPr>
          <p:cNvPr id="7181" name="Text Box 24"/>
          <p:cNvSpPr txBox="1">
            <a:spLocks noChangeArrowheads="1"/>
          </p:cNvSpPr>
          <p:nvPr/>
        </p:nvSpPr>
        <p:spPr bwMode="auto">
          <a:xfrm rot="-5400000">
            <a:off x="-1847849" y="2767012"/>
            <a:ext cx="53086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% of species found in a given area</a:t>
            </a: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2209800" y="3540125"/>
            <a:ext cx="220980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 sz="1800" dirty="0">
              <a:latin typeface="Arial" charset="0"/>
            </a:endParaRPr>
          </a:p>
        </p:txBody>
      </p:sp>
      <p:sp>
        <p:nvSpPr>
          <p:cNvPr id="7183" name="Text Box 26"/>
          <p:cNvSpPr txBox="1">
            <a:spLocks noChangeArrowheads="1"/>
          </p:cNvSpPr>
          <p:nvPr/>
        </p:nvSpPr>
        <p:spPr bwMode="auto">
          <a:xfrm>
            <a:off x="4241800" y="1533525"/>
            <a:ext cx="220980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 sz="1800" dirty="0">
              <a:latin typeface="Arial" charset="0"/>
            </a:endParaRPr>
          </a:p>
        </p:txBody>
      </p:sp>
      <p:sp>
        <p:nvSpPr>
          <p:cNvPr id="7184" name="Freeform 28"/>
          <p:cNvSpPr>
            <a:spLocks/>
          </p:cNvSpPr>
          <p:nvPr/>
        </p:nvSpPr>
        <p:spPr bwMode="auto">
          <a:xfrm>
            <a:off x="1676400" y="1063625"/>
            <a:ext cx="5003800" cy="5003800"/>
          </a:xfrm>
          <a:custGeom>
            <a:avLst/>
            <a:gdLst>
              <a:gd name="T0" fmla="*/ 0 w 3152"/>
              <a:gd name="T1" fmla="*/ 5003800 h 3152"/>
              <a:gd name="T2" fmla="*/ 431800 w 3152"/>
              <a:gd name="T3" fmla="*/ 2552700 h 3152"/>
              <a:gd name="T4" fmla="*/ 2501900 w 3152"/>
              <a:gd name="T5" fmla="*/ 533400 h 3152"/>
              <a:gd name="T6" fmla="*/ 5003800 w 3152"/>
              <a:gd name="T7" fmla="*/ 0 h 3152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3152"/>
              <a:gd name="T14" fmla="*/ 3152 w 3152"/>
              <a:gd name="T15" fmla="*/ 3152 h 3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3152">
                <a:moveTo>
                  <a:pt x="0" y="3152"/>
                </a:moveTo>
                <a:cubicBezTo>
                  <a:pt x="4" y="2614"/>
                  <a:pt x="9" y="2077"/>
                  <a:pt x="272" y="1608"/>
                </a:cubicBezTo>
                <a:cubicBezTo>
                  <a:pt x="535" y="1139"/>
                  <a:pt x="1096" y="604"/>
                  <a:pt x="1576" y="336"/>
                </a:cubicBezTo>
                <a:cubicBezTo>
                  <a:pt x="2056" y="68"/>
                  <a:pt x="2889" y="56"/>
                  <a:pt x="3152" y="0"/>
                </a:cubicBezTo>
              </a:path>
            </a:pathLst>
          </a:custGeom>
          <a:noFill/>
          <a:ln w="31750" cap="sq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85" name="Text Box 30"/>
          <p:cNvSpPr txBox="1">
            <a:spLocks noChangeArrowheads="1"/>
          </p:cNvSpPr>
          <p:nvPr/>
        </p:nvSpPr>
        <p:spPr bwMode="auto">
          <a:xfrm>
            <a:off x="1130300" y="165100"/>
            <a:ext cx="8255000" cy="5492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Arial" charset="0"/>
              </a:rPr>
              <a:t>Species-Area Curve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-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Island Biogeography Theory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 </a:t>
            </a:r>
          </a:p>
        </p:txBody>
      </p:sp>
      <p:sp>
        <p:nvSpPr>
          <p:cNvPr id="7186" name="Text Box 31"/>
          <p:cNvSpPr txBox="1">
            <a:spLocks noChangeArrowheads="1"/>
          </p:cNvSpPr>
          <p:nvPr/>
        </p:nvSpPr>
        <p:spPr bwMode="auto">
          <a:xfrm>
            <a:off x="7023100" y="1422400"/>
            <a:ext cx="3136900" cy="16312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According to IBT, the number of species present in an area increases </a:t>
            </a:r>
            <a:r>
              <a:rPr lang="en-US" sz="2000" dirty="0" smtClean="0">
                <a:latin typeface="Arial" charset="0"/>
              </a:rPr>
              <a:t>asymptotically </a:t>
            </a:r>
            <a:r>
              <a:rPr lang="en-US" sz="2000" dirty="0">
                <a:latin typeface="Arial" charset="0"/>
              </a:rPr>
              <a:t>to a maximum </a:t>
            </a:r>
            <a:r>
              <a:rPr lang="en-US" sz="2000" dirty="0" smtClean="0">
                <a:latin typeface="Arial" charset="0"/>
              </a:rPr>
              <a:t>value.</a:t>
            </a:r>
            <a:endParaRPr lang="en-US" sz="2000" dirty="0">
              <a:latin typeface="Arial" charset="0"/>
            </a:endParaRPr>
          </a:p>
        </p:txBody>
      </p:sp>
      <p:sp>
        <p:nvSpPr>
          <p:cNvPr id="7187" name="Text Box 32"/>
          <p:cNvSpPr txBox="1">
            <a:spLocks noChangeArrowheads="1"/>
          </p:cNvSpPr>
          <p:nvPr/>
        </p:nvSpPr>
        <p:spPr bwMode="auto">
          <a:xfrm>
            <a:off x="7188200" y="6521450"/>
            <a:ext cx="325120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(adapted from R. B. </a:t>
            </a:r>
            <a:r>
              <a:rPr lang="en-US" sz="1600" i="1" dirty="0" err="1">
                <a:solidFill>
                  <a:schemeClr val="tx2"/>
                </a:solidFill>
              </a:rPr>
              <a:t>Primack</a:t>
            </a:r>
            <a:r>
              <a:rPr lang="en-US" sz="1600" i="1" dirty="0">
                <a:solidFill>
                  <a:schemeClr val="tx2"/>
                </a:solidFill>
              </a:rPr>
              <a:t>, 2000)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Line 4"/>
          <p:cNvSpPr>
            <a:spLocks noChangeShapeType="1"/>
          </p:cNvSpPr>
          <p:nvPr/>
        </p:nvSpPr>
        <p:spPr bwMode="auto">
          <a:xfrm>
            <a:off x="1676400" y="1016000"/>
            <a:ext cx="0" cy="5003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5" name="Line 5"/>
          <p:cNvSpPr>
            <a:spLocks noChangeShapeType="1"/>
          </p:cNvSpPr>
          <p:nvPr/>
        </p:nvSpPr>
        <p:spPr bwMode="auto">
          <a:xfrm rot="5400000">
            <a:off x="4178300" y="3530600"/>
            <a:ext cx="0" cy="5003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6" name="Line 6"/>
          <p:cNvSpPr>
            <a:spLocks noChangeShapeType="1"/>
          </p:cNvSpPr>
          <p:nvPr/>
        </p:nvSpPr>
        <p:spPr bwMode="auto">
          <a:xfrm rot="5400000">
            <a:off x="4178300" y="-1485900"/>
            <a:ext cx="0" cy="5003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7" name="Line 7"/>
          <p:cNvSpPr>
            <a:spLocks noChangeShapeType="1"/>
          </p:cNvSpPr>
          <p:nvPr/>
        </p:nvSpPr>
        <p:spPr bwMode="auto">
          <a:xfrm>
            <a:off x="6692900" y="1028700"/>
            <a:ext cx="0" cy="5003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8" name="Text Box 8"/>
          <p:cNvSpPr txBox="1">
            <a:spLocks noChangeArrowheads="1"/>
          </p:cNvSpPr>
          <p:nvPr/>
        </p:nvSpPr>
        <p:spPr bwMode="auto">
          <a:xfrm>
            <a:off x="3962400" y="6057900"/>
            <a:ext cx="6096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50</a:t>
            </a:r>
            <a:endParaRPr lang="en-US" sz="2000"/>
          </a:p>
        </p:txBody>
      </p:sp>
      <p:sp>
        <p:nvSpPr>
          <p:cNvPr id="8209" name="Text Box 9"/>
          <p:cNvSpPr txBox="1">
            <a:spLocks noChangeArrowheads="1"/>
          </p:cNvSpPr>
          <p:nvPr/>
        </p:nvSpPr>
        <p:spPr bwMode="auto">
          <a:xfrm>
            <a:off x="6337300" y="6032500"/>
            <a:ext cx="6477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100</a:t>
            </a:r>
            <a:endParaRPr lang="en-US"/>
          </a:p>
        </p:txBody>
      </p:sp>
      <p:sp>
        <p:nvSpPr>
          <p:cNvPr id="8210" name="Text Box 10"/>
          <p:cNvSpPr txBox="1">
            <a:spLocks noChangeArrowheads="1"/>
          </p:cNvSpPr>
          <p:nvPr/>
        </p:nvSpPr>
        <p:spPr bwMode="auto">
          <a:xfrm>
            <a:off x="1905000" y="6032500"/>
            <a:ext cx="6096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10</a:t>
            </a:r>
            <a:endParaRPr lang="en-US" sz="2000"/>
          </a:p>
        </p:txBody>
      </p:sp>
      <p:sp>
        <p:nvSpPr>
          <p:cNvPr id="8211" name="Text Box 11"/>
          <p:cNvSpPr txBox="1">
            <a:spLocks noChangeArrowheads="1"/>
          </p:cNvSpPr>
          <p:nvPr/>
        </p:nvSpPr>
        <p:spPr bwMode="auto">
          <a:xfrm>
            <a:off x="1193800" y="3352800"/>
            <a:ext cx="5080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50</a:t>
            </a:r>
            <a:endParaRPr lang="en-US"/>
          </a:p>
        </p:txBody>
      </p:sp>
      <p:sp>
        <p:nvSpPr>
          <p:cNvPr id="8212" name="Text Box 12"/>
          <p:cNvSpPr txBox="1">
            <a:spLocks noChangeArrowheads="1"/>
          </p:cNvSpPr>
          <p:nvPr/>
        </p:nvSpPr>
        <p:spPr bwMode="auto">
          <a:xfrm>
            <a:off x="1206500" y="5372100"/>
            <a:ext cx="5080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10</a:t>
            </a:r>
            <a:endParaRPr lang="en-US"/>
          </a:p>
        </p:txBody>
      </p:sp>
      <p:sp>
        <p:nvSpPr>
          <p:cNvPr id="8213" name="Text Box 13"/>
          <p:cNvSpPr txBox="1">
            <a:spLocks noChangeArrowheads="1"/>
          </p:cNvSpPr>
          <p:nvPr/>
        </p:nvSpPr>
        <p:spPr bwMode="auto">
          <a:xfrm>
            <a:off x="1206500" y="1333500"/>
            <a:ext cx="5080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90</a:t>
            </a:r>
            <a:endParaRPr lang="en-US"/>
          </a:p>
        </p:txBody>
      </p:sp>
      <p:sp>
        <p:nvSpPr>
          <p:cNvPr id="8214" name="Text Box 14"/>
          <p:cNvSpPr txBox="1">
            <a:spLocks noChangeArrowheads="1"/>
          </p:cNvSpPr>
          <p:nvPr/>
        </p:nvSpPr>
        <p:spPr bwMode="auto">
          <a:xfrm>
            <a:off x="1079500" y="825500"/>
            <a:ext cx="6096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100</a:t>
            </a:r>
            <a:endParaRPr lang="en-US"/>
          </a:p>
        </p:txBody>
      </p:sp>
      <p:sp>
        <p:nvSpPr>
          <p:cNvPr id="8215" name="Line 15"/>
          <p:cNvSpPr>
            <a:spLocks noChangeShapeType="1"/>
          </p:cNvSpPr>
          <p:nvPr/>
        </p:nvSpPr>
        <p:spPr bwMode="auto">
          <a:xfrm flipV="1">
            <a:off x="1663700" y="3556000"/>
            <a:ext cx="5080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6" name="Line 16"/>
          <p:cNvSpPr>
            <a:spLocks noChangeShapeType="1"/>
          </p:cNvSpPr>
          <p:nvPr/>
        </p:nvSpPr>
        <p:spPr bwMode="auto">
          <a:xfrm flipH="1" flipV="1">
            <a:off x="2135188" y="3543300"/>
            <a:ext cx="12700" cy="248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7" name="Line 17"/>
          <p:cNvSpPr>
            <a:spLocks noChangeShapeType="1"/>
          </p:cNvSpPr>
          <p:nvPr/>
        </p:nvSpPr>
        <p:spPr bwMode="auto">
          <a:xfrm flipV="1">
            <a:off x="4191000" y="1511300"/>
            <a:ext cx="0" cy="45085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8" name="Line 18"/>
          <p:cNvSpPr>
            <a:spLocks noChangeShapeType="1"/>
          </p:cNvSpPr>
          <p:nvPr/>
        </p:nvSpPr>
        <p:spPr bwMode="auto">
          <a:xfrm>
            <a:off x="1676400" y="1536700"/>
            <a:ext cx="25019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2806700" y="6413500"/>
            <a:ext cx="31623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       % of total area</a:t>
            </a:r>
          </a:p>
        </p:txBody>
      </p:sp>
      <p:sp>
        <p:nvSpPr>
          <p:cNvPr id="8200" name="Text Box 20"/>
          <p:cNvSpPr txBox="1">
            <a:spLocks noChangeArrowheads="1"/>
          </p:cNvSpPr>
          <p:nvPr/>
        </p:nvSpPr>
        <p:spPr bwMode="auto">
          <a:xfrm rot="16200000">
            <a:off x="-1847850" y="3182938"/>
            <a:ext cx="53086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% of species originally found in a given area</a:t>
            </a:r>
          </a:p>
        </p:txBody>
      </p:sp>
      <p:sp>
        <p:nvSpPr>
          <p:cNvPr id="8201" name="Text Box 21"/>
          <p:cNvSpPr txBox="1">
            <a:spLocks noChangeArrowheads="1"/>
          </p:cNvSpPr>
          <p:nvPr/>
        </p:nvSpPr>
        <p:spPr bwMode="auto">
          <a:xfrm>
            <a:off x="2197100" y="3492500"/>
            <a:ext cx="2209800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90% habitat loss</a:t>
            </a:r>
          </a:p>
          <a:p>
            <a:pPr>
              <a:spcBef>
                <a:spcPct val="0"/>
              </a:spcBef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50% species loss</a:t>
            </a:r>
            <a:endParaRPr lang="en-US" sz="1800">
              <a:latin typeface="Arial" charset="0"/>
            </a:endParaRP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4229100" y="1485900"/>
            <a:ext cx="2209800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charset="0"/>
              </a:rPr>
              <a:t>50% habitat loss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charset="0"/>
              </a:rPr>
              <a:t>10% species loss</a:t>
            </a:r>
            <a:endParaRPr lang="en-US" sz="1800" dirty="0">
              <a:latin typeface="Arial" charset="0"/>
            </a:endParaRPr>
          </a:p>
        </p:txBody>
      </p:sp>
      <p:sp>
        <p:nvSpPr>
          <p:cNvPr id="8203" name="Freeform 23"/>
          <p:cNvSpPr>
            <a:spLocks/>
          </p:cNvSpPr>
          <p:nvPr/>
        </p:nvSpPr>
        <p:spPr bwMode="auto">
          <a:xfrm>
            <a:off x="1663700" y="1016000"/>
            <a:ext cx="5003800" cy="5003800"/>
          </a:xfrm>
          <a:custGeom>
            <a:avLst/>
            <a:gdLst>
              <a:gd name="T0" fmla="*/ 0 w 3152"/>
              <a:gd name="T1" fmla="*/ 3152 h 3152"/>
              <a:gd name="T2" fmla="*/ 272 w 3152"/>
              <a:gd name="T3" fmla="*/ 1608 h 3152"/>
              <a:gd name="T4" fmla="*/ 1576 w 3152"/>
              <a:gd name="T5" fmla="*/ 336 h 3152"/>
              <a:gd name="T6" fmla="*/ 3152 w 3152"/>
              <a:gd name="T7" fmla="*/ 0 h 3152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3152"/>
              <a:gd name="T14" fmla="*/ 3152 w 3152"/>
              <a:gd name="T15" fmla="*/ 3152 h 3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3152">
                <a:moveTo>
                  <a:pt x="0" y="3152"/>
                </a:moveTo>
                <a:cubicBezTo>
                  <a:pt x="4" y="2614"/>
                  <a:pt x="9" y="2077"/>
                  <a:pt x="272" y="1608"/>
                </a:cubicBezTo>
                <a:cubicBezTo>
                  <a:pt x="535" y="1139"/>
                  <a:pt x="1096" y="604"/>
                  <a:pt x="1576" y="336"/>
                </a:cubicBezTo>
                <a:cubicBezTo>
                  <a:pt x="2056" y="68"/>
                  <a:pt x="2889" y="56"/>
                  <a:pt x="3152" y="0"/>
                </a:cubicBezTo>
              </a:path>
            </a:pathLst>
          </a:custGeom>
          <a:noFill/>
          <a:ln w="31750" cap="sq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" name="Text Box 24"/>
          <p:cNvSpPr txBox="1">
            <a:spLocks noChangeArrowheads="1"/>
          </p:cNvSpPr>
          <p:nvPr/>
        </p:nvSpPr>
        <p:spPr bwMode="auto">
          <a:xfrm>
            <a:off x="1130300" y="165100"/>
            <a:ext cx="8255000" cy="5492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chemeClr val="tx2"/>
                </a:solidFill>
                <a:latin typeface="Arial" charset="0"/>
              </a:rPr>
              <a:t>Species-Area Curve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 - </a:t>
            </a:r>
            <a:r>
              <a:rPr lang="en-US" sz="2600">
                <a:solidFill>
                  <a:schemeClr val="tx2"/>
                </a:solidFill>
                <a:latin typeface="Arial" charset="0"/>
              </a:rPr>
              <a:t>Island Biogeography Theory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  </a:t>
            </a:r>
          </a:p>
        </p:txBody>
      </p:sp>
      <p:sp>
        <p:nvSpPr>
          <p:cNvPr id="8196" name="Text Box 25"/>
          <p:cNvSpPr txBox="1">
            <a:spLocks noChangeArrowheads="1"/>
          </p:cNvSpPr>
          <p:nvPr/>
        </p:nvSpPr>
        <p:spPr bwMode="auto">
          <a:xfrm>
            <a:off x="7023100" y="1422400"/>
            <a:ext cx="3136900" cy="2225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IBT has been used to </a:t>
            </a:r>
            <a:r>
              <a:rPr lang="en-US" sz="2000" u="sng" dirty="0">
                <a:latin typeface="Arial" charset="0"/>
              </a:rPr>
              <a:t>predict</a:t>
            </a:r>
            <a:r>
              <a:rPr lang="en-US" sz="2000" dirty="0">
                <a:latin typeface="Arial" charset="0"/>
              </a:rPr>
              <a:t> the effects of  habitat destruction on species extinction. </a:t>
            </a:r>
          </a:p>
          <a:p>
            <a:r>
              <a:rPr lang="en-US" sz="2000" dirty="0">
                <a:latin typeface="Arial" charset="0"/>
              </a:rPr>
              <a:t>Example:</a:t>
            </a:r>
          </a:p>
          <a:p>
            <a:endParaRPr lang="en-US" sz="2000" dirty="0">
              <a:latin typeface="Arial" charset="0"/>
            </a:endParaRPr>
          </a:p>
        </p:txBody>
      </p:sp>
      <p:sp>
        <p:nvSpPr>
          <p:cNvPr id="8197" name="Text Box 26"/>
          <p:cNvSpPr txBox="1">
            <a:spLocks noChangeArrowheads="1"/>
          </p:cNvSpPr>
          <p:nvPr/>
        </p:nvSpPr>
        <p:spPr bwMode="auto">
          <a:xfrm>
            <a:off x="7188200" y="6521450"/>
            <a:ext cx="3251200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tx2"/>
                </a:solidFill>
              </a:rPr>
              <a:t>(adapted from R. B. Primack, 2000)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 animBg="1"/>
      <p:bldP spid="8216" grpId="0" animBg="1"/>
      <p:bldP spid="8217" grpId="0" animBg="1"/>
      <p:bldP spid="8218" grpId="0" animBg="1"/>
      <p:bldP spid="8201" grpId="0"/>
      <p:bldP spid="8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63700" y="304800"/>
            <a:ext cx="7086600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Arial" charset="0"/>
              </a:rPr>
              <a:t>Island Biogeography Theory (IBT)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71500" y="1498600"/>
            <a:ext cx="9207500" cy="50577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 IBT is based on two key factors: </a:t>
            </a:r>
          </a:p>
          <a:p>
            <a:r>
              <a:rPr lang="en-US" b="1">
                <a:solidFill>
                  <a:schemeClr val="tx2"/>
                </a:solidFill>
                <a:latin typeface="Arial" charset="0"/>
              </a:rPr>
              <a:t>area</a:t>
            </a:r>
            <a:r>
              <a:rPr lang="en-US">
                <a:latin typeface="Arial" charset="0"/>
              </a:rPr>
              <a:t>  of an island and 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isolation</a:t>
            </a:r>
            <a:r>
              <a:rPr lang="en-US">
                <a:latin typeface="Arial" charset="0"/>
              </a:rPr>
              <a:t> of that island.</a:t>
            </a:r>
          </a:p>
          <a:p>
            <a:endParaRPr lang="en-US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u="sng">
                <a:solidFill>
                  <a:schemeClr val="tx2"/>
                </a:solidFill>
                <a:latin typeface="Arial" charset="0"/>
              </a:rPr>
              <a:t>Isolation</a:t>
            </a:r>
            <a:r>
              <a:rPr lang="en-US">
                <a:latin typeface="Arial" charset="0"/>
              </a:rPr>
              <a:t>: islands that are distant from</a:t>
            </a:r>
          </a:p>
          <a:p>
            <a:pPr>
              <a:spcBef>
                <a:spcPct val="20000"/>
              </a:spcBef>
            </a:pPr>
            <a:r>
              <a:rPr lang="en-US">
                <a:latin typeface="Arial" charset="0"/>
              </a:rPr>
              <a:t>a colonizing source of species contain</a:t>
            </a:r>
          </a:p>
          <a:p>
            <a:pPr>
              <a:spcBef>
                <a:spcPct val="20000"/>
              </a:spcBef>
            </a:pPr>
            <a:r>
              <a:rPr lang="en-US">
                <a:latin typeface="Arial" charset="0"/>
              </a:rPr>
              <a:t>fewer species than those closer to the</a:t>
            </a:r>
          </a:p>
          <a:p>
            <a:pPr>
              <a:spcBef>
                <a:spcPct val="20000"/>
              </a:spcBef>
            </a:pPr>
            <a:r>
              <a:rPr lang="en-US">
                <a:latin typeface="Arial" charset="0"/>
              </a:rPr>
              <a:t>source.  This is because shorter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Arial" charset="0"/>
              </a:rPr>
              <a:t>isolation distances are associated with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Arial" charset="0"/>
              </a:rPr>
              <a:t>higher rates of immigration (that are</a:t>
            </a:r>
          </a:p>
          <a:p>
            <a:pPr>
              <a:spcBef>
                <a:spcPct val="20000"/>
              </a:spcBef>
            </a:pPr>
            <a:r>
              <a:rPr lang="en-US">
                <a:latin typeface="Arial" charset="0"/>
              </a:rPr>
              <a:t>associated with 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rescue effects</a:t>
            </a:r>
            <a:r>
              <a:rPr lang="en-US">
                <a:latin typeface="Arial" charset="0"/>
              </a:rPr>
              <a:t> and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  <a:latin typeface="Arial" charset="0"/>
              </a:rPr>
              <a:t>recolonization</a:t>
            </a:r>
            <a:r>
              <a:rPr lang="en-US">
                <a:latin typeface="Arial" charset="0"/>
              </a:rPr>
              <a:t>).</a:t>
            </a:r>
          </a:p>
        </p:txBody>
      </p:sp>
      <p:pic>
        <p:nvPicPr>
          <p:cNvPr id="9220" name="Picture 4" descr="tinjilOct13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900" y="3276600"/>
            <a:ext cx="4191000" cy="301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651000"/>
            <a:ext cx="9677400" cy="990600"/>
          </a:xfrm>
        </p:spPr>
        <p:txBody>
          <a:bodyPr/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Protected Area System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SCN05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3288" y="3175"/>
            <a:ext cx="878840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TRAVEL\rkyes\GRAPHICS\aNEPAL\Langtang Nat. Park\PHOTOS Langtang feb 04\PICT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0"/>
            <a:ext cx="89916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92"/>
          <p:cNvSpPr txBox="1">
            <a:spLocks noChangeArrowheads="1"/>
          </p:cNvSpPr>
          <p:nvPr/>
        </p:nvSpPr>
        <p:spPr bwMode="auto">
          <a:xfrm>
            <a:off x="841663" y="200660"/>
            <a:ext cx="12151823" cy="9048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Tangkoko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   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Langtang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Nature </a:t>
            </a:r>
            <a:r>
              <a:rPr lang="en-US" sz="3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Reserve                     National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Park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5508625" cy="751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6916115" imgH="8914286" progId="">
                  <p:embed/>
                </p:oleObj>
              </mc:Choice>
              <mc:Fallback>
                <p:oleObj name="Photo Editor Photo" r:id="rId3" imgW="6916115" imgH="891428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508625" cy="751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langt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0"/>
            <a:ext cx="6003925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emplate">
  <a:themeElements>
    <a:clrScheme name="">
      <a:dk1>
        <a:srgbClr val="000000"/>
      </a:dk1>
      <a:lt1>
        <a:srgbClr val="FFFFFF"/>
      </a:lt1>
      <a:dk2>
        <a:srgbClr val="0000CC"/>
      </a:dk2>
      <a:lt2>
        <a:srgbClr val="FED60E"/>
      </a:lt2>
      <a:accent1>
        <a:srgbClr val="009999"/>
      </a:accent1>
      <a:accent2>
        <a:srgbClr val="FF9933"/>
      </a:accent2>
      <a:accent3>
        <a:srgbClr val="AAAA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Blu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templat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emplat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templat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HD:Blue template</Template>
  <TotalTime>4025</TotalTime>
  <Words>412</Words>
  <Application>Microsoft Office PowerPoint</Application>
  <PresentationFormat>35mm Slides</PresentationFormat>
  <Paragraphs>95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Blue template</vt:lpstr>
      <vt:lpstr>Photo Editor Photo</vt:lpstr>
      <vt:lpstr>Management &amp; Conservation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Protected Area System</vt:lpstr>
      <vt:lpstr>PowerPoint Presentation</vt:lpstr>
      <vt:lpstr>PowerPoint Presentation</vt:lpstr>
      <vt:lpstr>PowerPoint Presentation</vt:lpstr>
      <vt:lpstr>PowerPoint Presentation</vt:lpstr>
    </vt:vector>
  </TitlesOfParts>
  <Company>RPRC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CBF Macaques sent to the WaRPRC</dc:title>
  <dc:creator>Marj Domenowske</dc:creator>
  <cp:lastModifiedBy>rkyes</cp:lastModifiedBy>
  <cp:revision>432</cp:revision>
  <cp:lastPrinted>2001-12-05T18:57:37Z</cp:lastPrinted>
  <dcterms:created xsi:type="dcterms:W3CDTF">2000-03-21T21:27:17Z</dcterms:created>
  <dcterms:modified xsi:type="dcterms:W3CDTF">2014-12-21T23:25:37Z</dcterms:modified>
</cp:coreProperties>
</file>